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eab43150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eab43150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3b527e4e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3b527e4e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eab43150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eab43150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Vendosim pritshmërite e qeverisë për rritjen ekonomike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4230c72b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4230c72b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e86b25a7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e86b25a7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INSTAT deklaron rritje 7,7% te eksporteve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3b527e4e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3b527e4e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4230c72b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4230c72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e86b25a7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e86b25a7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db49267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db49267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4230c72b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4230c72b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9e47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9e4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4230c72b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4230c72b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4230c72b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4230c72b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3b527e4e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3b527e4e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e86b25a7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e86b25a7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3e2f29d1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d3e2f29d1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3b527e4e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3b527e4e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3e2f29d1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3e2f29d1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3e2f29d1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3e2f29d1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eab43150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eab43150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3e2f29d1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3e2f29d1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9e470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9e47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e86b25a7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e86b25a7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eab43150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eab43150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6f9e470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c6f9e470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3b527e4e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3b527e4e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d9c3db8a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d9c3db8a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4230c72b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4230c72b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 dhenat e INSTAT ne lidhje me vleresimin per rritjen ekonomike per tu perfshire ne brief; kontributi sipas degeve te ekonomise;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eab4315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eab431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 dhenat e INSTAT ne lidhje me vleresimin per rritjen ekonomike per tu perfshire ne brief; kontributi sipas degeve te ekonomise;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4230c72b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4230c72b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3b527e4e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3b527e4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728625" y="1441751"/>
            <a:ext cx="8222100" cy="134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IMPACT ASSESSMENT OF COVID19 ON BUSINESS ACTIVITY IN ALBANIA</a:t>
            </a:r>
            <a:endParaRPr sz="3400"/>
          </a:p>
        </p:txBody>
      </p:sp>
      <p:sp>
        <p:nvSpPr>
          <p:cNvPr id="86" name="Google Shape;86;p13"/>
          <p:cNvSpPr txBox="1">
            <a:spLocks noGrp="1"/>
          </p:cNvSpPr>
          <p:nvPr>
            <p:ph type="subTitle" idx="1"/>
          </p:nvPr>
        </p:nvSpPr>
        <p:spPr>
          <a:xfrm>
            <a:off x="662400" y="3401738"/>
            <a:ext cx="822210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i="1"/>
              <a:t>This survey is based on the first survey conducted by the Secretariat during April 2020 and aims to collect data for the period of 12 months (April 2020 - April 2021)</a:t>
            </a:r>
            <a:endParaRPr sz="1300" i="1"/>
          </a:p>
        </p:txBody>
      </p:sp>
      <p:pic>
        <p:nvPicPr>
          <p:cNvPr id="87" name="Google Shape;87;p13"/>
          <p:cNvPicPr preferRelativeResize="0"/>
          <p:nvPr/>
        </p:nvPicPr>
        <p:blipFill>
          <a:blip r:embed="rId3">
            <a:alphaModFix/>
          </a:blip>
          <a:stretch>
            <a:fillRect/>
          </a:stretch>
        </p:blipFill>
        <p:spPr>
          <a:xfrm>
            <a:off x="0" y="0"/>
            <a:ext cx="2495350" cy="895200"/>
          </a:xfrm>
          <a:prstGeom prst="rect">
            <a:avLst/>
          </a:prstGeom>
          <a:noFill/>
          <a:ln>
            <a:noFill/>
          </a:ln>
        </p:spPr>
      </p:pic>
      <p:sp>
        <p:nvSpPr>
          <p:cNvPr id="5" name="Google Shape;350;p44">
            <a:extLst>
              <a:ext uri="{FF2B5EF4-FFF2-40B4-BE49-F238E27FC236}">
                <a16:creationId xmlns:a16="http://schemas.microsoft.com/office/drawing/2014/main" id="{27D9C1BF-ED75-499E-94BC-596910B1F65D}"/>
              </a:ext>
            </a:extLst>
          </p:cNvPr>
          <p:cNvSpPr txBox="1"/>
          <p:nvPr/>
        </p:nvSpPr>
        <p:spPr>
          <a:xfrm>
            <a:off x="5954000" y="4543425"/>
            <a:ext cx="297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Roboto"/>
                <a:ea typeface="Roboto"/>
                <a:cs typeface="Roboto"/>
                <a:sym typeface="Roboto"/>
              </a:rPr>
              <a:t>Tirana, June 2021</a:t>
            </a:r>
            <a:endParaRPr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0" y="0"/>
            <a:ext cx="9144000" cy="48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How do you assess COVID19 impact on your business turnover </a:t>
            </a:r>
            <a:br>
              <a:rPr lang="en" sz="1800" dirty="0"/>
            </a:br>
            <a:r>
              <a:rPr lang="en" sz="1800" dirty="0"/>
              <a:t>during 2020?		</a:t>
            </a:r>
            <a:endParaRPr sz="1800" dirty="0"/>
          </a:p>
        </p:txBody>
      </p:sp>
      <p:sp>
        <p:nvSpPr>
          <p:cNvPr id="173" name="Google Shape;173;p22"/>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74" name="Google Shape;174;p22"/>
          <p:cNvSpPr txBox="1"/>
          <p:nvPr/>
        </p:nvSpPr>
        <p:spPr>
          <a:xfrm>
            <a:off x="259050" y="1131550"/>
            <a:ext cx="8625900" cy="54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i="1">
                <a:latin typeface="Roboto"/>
                <a:ea typeface="Roboto"/>
                <a:cs typeface="Roboto"/>
                <a:sym typeface="Roboto"/>
              </a:rPr>
              <a:t>In the largest percentage companies estimate a reduction in their revenues from </a:t>
            </a:r>
            <a:r>
              <a:rPr lang="en" sz="1100" b="1" i="1">
                <a:latin typeface="Roboto"/>
                <a:ea typeface="Roboto"/>
                <a:cs typeface="Roboto"/>
                <a:sym typeface="Roboto"/>
              </a:rPr>
              <a:t>20% to 50%</a:t>
            </a:r>
            <a:r>
              <a:rPr lang="en" sz="1100" i="1">
                <a:latin typeface="Roboto"/>
                <a:ea typeface="Roboto"/>
                <a:cs typeface="Roboto"/>
                <a:sym typeface="Roboto"/>
              </a:rPr>
              <a:t> during 2020</a:t>
            </a:r>
            <a:endParaRPr sz="1100" i="1">
              <a:latin typeface="Roboto"/>
              <a:ea typeface="Roboto"/>
              <a:cs typeface="Roboto"/>
              <a:sym typeface="Roboto"/>
            </a:endParaRPr>
          </a:p>
          <a:p>
            <a:pPr marL="0" lvl="0" indent="0" algn="l" rtl="0">
              <a:lnSpc>
                <a:spcPct val="115000"/>
              </a:lnSpc>
              <a:spcBef>
                <a:spcPts val="0"/>
              </a:spcBef>
              <a:spcAft>
                <a:spcPts val="0"/>
              </a:spcAft>
              <a:buNone/>
            </a:pPr>
            <a:endParaRPr sz="1100" b="1" i="1">
              <a:latin typeface="Roboto"/>
              <a:ea typeface="Roboto"/>
              <a:cs typeface="Roboto"/>
              <a:sym typeface="Roboto"/>
            </a:endParaRPr>
          </a:p>
        </p:txBody>
      </p:sp>
      <p:pic>
        <p:nvPicPr>
          <p:cNvPr id="175" name="Google Shape;175;p22" title="Chart"/>
          <p:cNvPicPr preferRelativeResize="0"/>
          <p:nvPr/>
        </p:nvPicPr>
        <p:blipFill>
          <a:blip r:embed="rId3">
            <a:alphaModFix/>
          </a:blip>
          <a:stretch>
            <a:fillRect/>
          </a:stretch>
        </p:blipFill>
        <p:spPr>
          <a:xfrm>
            <a:off x="2087317" y="1765976"/>
            <a:ext cx="4969365" cy="3072724"/>
          </a:xfrm>
          <a:prstGeom prst="rect">
            <a:avLst/>
          </a:prstGeom>
          <a:noFill/>
          <a:ln>
            <a:noFill/>
          </a:ln>
        </p:spPr>
      </p:pic>
      <p:pic>
        <p:nvPicPr>
          <p:cNvPr id="6" name="Google Shape;807;p50">
            <a:extLst>
              <a:ext uri="{FF2B5EF4-FFF2-40B4-BE49-F238E27FC236}">
                <a16:creationId xmlns:a16="http://schemas.microsoft.com/office/drawing/2014/main" id="{EA12563D-6649-46D9-A424-3FC602A94CB5}"/>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0" y="0"/>
            <a:ext cx="8520600"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What are your expectations for 2021?</a:t>
            </a:r>
            <a:endParaRPr sz="1800" dirty="0"/>
          </a:p>
        </p:txBody>
      </p:sp>
      <p:sp>
        <p:nvSpPr>
          <p:cNvPr id="181" name="Google Shape;181;p23"/>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82" name="Google Shape;182;p23"/>
          <p:cNvSpPr txBox="1"/>
          <p:nvPr/>
        </p:nvSpPr>
        <p:spPr>
          <a:xfrm>
            <a:off x="40200" y="931675"/>
            <a:ext cx="9063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latin typeface="Roboto"/>
                <a:ea typeface="Roboto"/>
                <a:cs typeface="Roboto"/>
                <a:sym typeface="Roboto"/>
              </a:rPr>
              <a:t>40% of respondents</a:t>
            </a:r>
            <a:r>
              <a:rPr lang="en" sz="1200" i="1">
                <a:latin typeface="Roboto"/>
                <a:ea typeface="Roboto"/>
                <a:cs typeface="Roboto"/>
                <a:sym typeface="Roboto"/>
              </a:rPr>
              <a:t> expect a decline in their income during 2021, mainly in the </a:t>
            </a:r>
            <a:r>
              <a:rPr lang="en" sz="1200" b="1" i="1">
                <a:latin typeface="Roboto"/>
                <a:ea typeface="Roboto"/>
                <a:cs typeface="Roboto"/>
                <a:sym typeface="Roboto"/>
              </a:rPr>
              <a:t>sectors of Industry, Construction and Services</a:t>
            </a:r>
            <a:endParaRPr sz="1200" b="1"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47.5% of respondents </a:t>
            </a:r>
            <a:r>
              <a:rPr lang="en" sz="1200" i="1">
                <a:latin typeface="Roboto"/>
                <a:ea typeface="Roboto"/>
                <a:cs typeface="Roboto"/>
                <a:sym typeface="Roboto"/>
              </a:rPr>
              <a:t>expect </a:t>
            </a:r>
            <a:r>
              <a:rPr lang="en" sz="1200" b="1" i="1">
                <a:latin typeface="Roboto"/>
                <a:ea typeface="Roboto"/>
                <a:cs typeface="Roboto"/>
                <a:sym typeface="Roboto"/>
              </a:rPr>
              <a:t>an increase</a:t>
            </a:r>
            <a:r>
              <a:rPr lang="en" sz="1200" i="1">
                <a:latin typeface="Roboto"/>
                <a:ea typeface="Roboto"/>
                <a:cs typeface="Roboto"/>
                <a:sym typeface="Roboto"/>
              </a:rPr>
              <a:t> in their income during 2021, mainly in the </a:t>
            </a:r>
            <a:r>
              <a:rPr lang="en" sz="1200" b="1" i="1">
                <a:latin typeface="Roboto"/>
                <a:ea typeface="Roboto"/>
                <a:cs typeface="Roboto"/>
                <a:sym typeface="Roboto"/>
              </a:rPr>
              <a:t>Tourism and Trade sector</a:t>
            </a:r>
            <a:endParaRPr sz="1200" b="1" i="1">
              <a:latin typeface="Roboto"/>
              <a:ea typeface="Roboto"/>
              <a:cs typeface="Roboto"/>
              <a:sym typeface="Roboto"/>
            </a:endParaRPr>
          </a:p>
          <a:p>
            <a:pPr marL="0" lvl="0" indent="0" algn="ctr" rtl="0">
              <a:spcBef>
                <a:spcPts val="0"/>
              </a:spcBef>
              <a:spcAft>
                <a:spcPts val="0"/>
              </a:spcAft>
              <a:buNone/>
            </a:pPr>
            <a:endParaRPr i="1">
              <a:latin typeface="Roboto"/>
              <a:ea typeface="Roboto"/>
              <a:cs typeface="Roboto"/>
              <a:sym typeface="Roboto"/>
            </a:endParaRPr>
          </a:p>
        </p:txBody>
      </p:sp>
      <p:pic>
        <p:nvPicPr>
          <p:cNvPr id="183" name="Google Shape;183;p23" title="Chart"/>
          <p:cNvPicPr preferRelativeResize="0"/>
          <p:nvPr/>
        </p:nvPicPr>
        <p:blipFill>
          <a:blip r:embed="rId3">
            <a:alphaModFix/>
          </a:blip>
          <a:stretch>
            <a:fillRect/>
          </a:stretch>
        </p:blipFill>
        <p:spPr>
          <a:xfrm>
            <a:off x="152400" y="2038375"/>
            <a:ext cx="4176276" cy="2582331"/>
          </a:xfrm>
          <a:prstGeom prst="rect">
            <a:avLst/>
          </a:prstGeom>
          <a:noFill/>
          <a:ln>
            <a:noFill/>
          </a:ln>
        </p:spPr>
      </p:pic>
      <p:pic>
        <p:nvPicPr>
          <p:cNvPr id="184" name="Google Shape;184;p23" title="Chart"/>
          <p:cNvPicPr preferRelativeResize="0"/>
          <p:nvPr/>
        </p:nvPicPr>
        <p:blipFill>
          <a:blip r:embed="rId4">
            <a:alphaModFix/>
          </a:blip>
          <a:stretch>
            <a:fillRect/>
          </a:stretch>
        </p:blipFill>
        <p:spPr>
          <a:xfrm>
            <a:off x="4481076" y="2038375"/>
            <a:ext cx="4510524" cy="2789007"/>
          </a:xfrm>
          <a:prstGeom prst="rect">
            <a:avLst/>
          </a:prstGeom>
          <a:noFill/>
          <a:ln>
            <a:noFill/>
          </a:ln>
        </p:spPr>
      </p:pic>
      <p:pic>
        <p:nvPicPr>
          <p:cNvPr id="7" name="Google Shape;807;p50">
            <a:extLst>
              <a:ext uri="{FF2B5EF4-FFF2-40B4-BE49-F238E27FC236}">
                <a16:creationId xmlns:a16="http://schemas.microsoft.com/office/drawing/2014/main" id="{8303B0B4-1BCC-4E1C-9728-007B3765BDFC}"/>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0" y="0"/>
            <a:ext cx="8520600"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What are your expectations for 2021?</a:t>
            </a:r>
            <a:endParaRPr sz="1800" dirty="0"/>
          </a:p>
          <a:p>
            <a:pPr marL="0" lvl="0" indent="0" algn="l" rtl="0">
              <a:spcBef>
                <a:spcPts val="0"/>
              </a:spcBef>
              <a:spcAft>
                <a:spcPts val="0"/>
              </a:spcAft>
              <a:buNone/>
            </a:pPr>
            <a:r>
              <a:rPr lang="en" sz="1800" dirty="0"/>
              <a:t>		</a:t>
            </a:r>
            <a:endParaRPr sz="1800" dirty="0"/>
          </a:p>
        </p:txBody>
      </p:sp>
      <p:sp>
        <p:nvSpPr>
          <p:cNvPr id="190" name="Google Shape;190;p24"/>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91" name="Google Shape;191;p24"/>
          <p:cNvSpPr txBox="1"/>
          <p:nvPr/>
        </p:nvSpPr>
        <p:spPr>
          <a:xfrm>
            <a:off x="5182450" y="1235625"/>
            <a:ext cx="38277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Companies up to 5 million estimate a reduction of up to 50% in 41% of them, while about 43% of them expect an increase of up to 20%</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For companies 5 - 8 mln, about 32% of them expect a reduction of up to 50% and 52% expect an increase of up to 20%</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Companies estimate 8-14 million annual turnovers in 42% of them decrease up to 50%, while 47% of them increase up to 20%</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Companies with a turnover of over 14 million estimate in 37% of them a reduction of up to 50%, while 52% of them expect an increase of up to 20% during 2021</a:t>
            </a:r>
            <a:endParaRPr sz="1200" i="1">
              <a:latin typeface="Roboto"/>
              <a:ea typeface="Roboto"/>
              <a:cs typeface="Roboto"/>
              <a:sym typeface="Roboto"/>
            </a:endParaRPr>
          </a:p>
        </p:txBody>
      </p:sp>
      <p:pic>
        <p:nvPicPr>
          <p:cNvPr id="192" name="Google Shape;192;p24" title="Chart"/>
          <p:cNvPicPr preferRelativeResize="0"/>
          <p:nvPr/>
        </p:nvPicPr>
        <p:blipFill>
          <a:blip r:embed="rId3">
            <a:alphaModFix/>
          </a:blip>
          <a:stretch>
            <a:fillRect/>
          </a:stretch>
        </p:blipFill>
        <p:spPr>
          <a:xfrm>
            <a:off x="66675" y="1349476"/>
            <a:ext cx="4877649" cy="3016013"/>
          </a:xfrm>
          <a:prstGeom prst="rect">
            <a:avLst/>
          </a:prstGeom>
          <a:noFill/>
          <a:ln>
            <a:noFill/>
          </a:ln>
        </p:spPr>
      </p:pic>
      <p:pic>
        <p:nvPicPr>
          <p:cNvPr id="6" name="Google Shape;807;p50">
            <a:extLst>
              <a:ext uri="{FF2B5EF4-FFF2-40B4-BE49-F238E27FC236}">
                <a16:creationId xmlns:a16="http://schemas.microsoft.com/office/drawing/2014/main" id="{44519B39-7252-4B39-AF66-8A847756F45C}"/>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0" y="0"/>
            <a:ext cx="9144000" cy="6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Please, specify 3 key challenges that you faced in the last 12 months				</a:t>
            </a:r>
            <a:endParaRPr sz="1800"/>
          </a:p>
        </p:txBody>
      </p:sp>
      <p:sp>
        <p:nvSpPr>
          <p:cNvPr id="198" name="Google Shape;198;p25"/>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99" name="Google Shape;199;p25"/>
          <p:cNvSpPr txBox="1"/>
          <p:nvPr/>
        </p:nvSpPr>
        <p:spPr>
          <a:xfrm>
            <a:off x="120100" y="774088"/>
            <a:ext cx="8814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If we compare answers on the main problems encountered by the business, we see that the </a:t>
            </a:r>
            <a:r>
              <a:rPr lang="en" sz="1200" b="1" i="1">
                <a:latin typeface="Roboto"/>
                <a:ea typeface="Roboto"/>
                <a:cs typeface="Roboto"/>
                <a:sym typeface="Roboto"/>
              </a:rPr>
              <a:t>lack of customers and the lack of liquidity continue to be at the top</a:t>
            </a:r>
            <a:r>
              <a:rPr lang="en" sz="1200" i="1">
                <a:latin typeface="Roboto"/>
                <a:ea typeface="Roboto"/>
                <a:cs typeface="Roboto"/>
                <a:sym typeface="Roboto"/>
              </a:rPr>
              <a:t>; while 1 year ago companies were concerned about the inability to pay salaries, after a year this has been replaced by the inability to pay taxes; the picture is more or less the same between different sectors of the economy</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a:t>
            </a:r>
            <a:r>
              <a:rPr lang="en" sz="1200" b="1" i="1">
                <a:latin typeface="Roboto"/>
                <a:ea typeface="Roboto"/>
                <a:cs typeface="Roboto"/>
                <a:sym typeface="Roboto"/>
              </a:rPr>
              <a:t>Wage subsidy" has addressed business concerns about the inability to pay wages</a:t>
            </a:r>
            <a:endParaRPr sz="1200" b="1" i="1">
              <a:latin typeface="Roboto"/>
              <a:ea typeface="Roboto"/>
              <a:cs typeface="Roboto"/>
              <a:sym typeface="Roboto"/>
            </a:endParaRPr>
          </a:p>
        </p:txBody>
      </p:sp>
      <p:pic>
        <p:nvPicPr>
          <p:cNvPr id="200" name="Google Shape;200;p25" title="Chart"/>
          <p:cNvPicPr preferRelativeResize="0"/>
          <p:nvPr/>
        </p:nvPicPr>
        <p:blipFill>
          <a:blip r:embed="rId3">
            <a:alphaModFix/>
          </a:blip>
          <a:stretch>
            <a:fillRect/>
          </a:stretch>
        </p:blipFill>
        <p:spPr>
          <a:xfrm>
            <a:off x="152400" y="2219488"/>
            <a:ext cx="4417875" cy="2731719"/>
          </a:xfrm>
          <a:prstGeom prst="rect">
            <a:avLst/>
          </a:prstGeom>
          <a:noFill/>
          <a:ln>
            <a:noFill/>
          </a:ln>
        </p:spPr>
      </p:pic>
      <p:pic>
        <p:nvPicPr>
          <p:cNvPr id="201" name="Google Shape;201;p25" title="Chart"/>
          <p:cNvPicPr preferRelativeResize="0"/>
          <p:nvPr/>
        </p:nvPicPr>
        <p:blipFill>
          <a:blip r:embed="rId4">
            <a:alphaModFix/>
          </a:blip>
          <a:stretch>
            <a:fillRect/>
          </a:stretch>
        </p:blipFill>
        <p:spPr>
          <a:xfrm>
            <a:off x="4722675" y="2219488"/>
            <a:ext cx="4268925" cy="2639619"/>
          </a:xfrm>
          <a:prstGeom prst="rect">
            <a:avLst/>
          </a:prstGeom>
          <a:noFill/>
          <a:ln>
            <a:noFill/>
          </a:ln>
        </p:spPr>
      </p:pic>
      <p:pic>
        <p:nvPicPr>
          <p:cNvPr id="7" name="Google Shape;807;p50">
            <a:extLst>
              <a:ext uri="{FF2B5EF4-FFF2-40B4-BE49-F238E27FC236}">
                <a16:creationId xmlns:a16="http://schemas.microsoft.com/office/drawing/2014/main" id="{0D39FC0F-41A9-4813-8C85-C3331C625150}"/>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0" y="0"/>
            <a:ext cx="2509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Do you Export?</a:t>
            </a:r>
            <a:endParaRPr sz="2000"/>
          </a:p>
        </p:txBody>
      </p:sp>
      <p:sp>
        <p:nvSpPr>
          <p:cNvPr id="207" name="Google Shape;207;p26"/>
          <p:cNvSpPr txBox="1"/>
          <p:nvPr/>
        </p:nvSpPr>
        <p:spPr>
          <a:xfrm>
            <a:off x="323400" y="1215750"/>
            <a:ext cx="424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Roboto"/>
                <a:ea typeface="Roboto"/>
                <a:cs typeface="Roboto"/>
                <a:sym typeface="Roboto"/>
              </a:rPr>
              <a:t>12% of respondents are exporters, mainly Industry, especially Manufacturing and Agriculture</a:t>
            </a:r>
            <a:endParaRPr i="1">
              <a:latin typeface="Roboto"/>
              <a:ea typeface="Roboto"/>
              <a:cs typeface="Roboto"/>
              <a:sym typeface="Roboto"/>
            </a:endParaRPr>
          </a:p>
        </p:txBody>
      </p:sp>
      <p:sp>
        <p:nvSpPr>
          <p:cNvPr id="208" name="Google Shape;208;p26"/>
          <p:cNvSpPr txBox="1"/>
          <p:nvPr/>
        </p:nvSpPr>
        <p:spPr>
          <a:xfrm>
            <a:off x="5475615" y="1215750"/>
            <a:ext cx="27822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Roboto"/>
                <a:ea typeface="Roboto"/>
                <a:cs typeface="Roboto"/>
                <a:sym typeface="Roboto"/>
              </a:rPr>
              <a:t>85% of exporters declare a decrease in their exports in the last 12 months</a:t>
            </a:r>
            <a:endParaRPr sz="1200" i="1"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209" name="Google Shape;209;p26" title="Chart"/>
          <p:cNvPicPr preferRelativeResize="0"/>
          <p:nvPr/>
        </p:nvPicPr>
        <p:blipFill>
          <a:blip r:embed="rId3">
            <a:alphaModFix/>
          </a:blip>
          <a:stretch>
            <a:fillRect/>
          </a:stretch>
        </p:blipFill>
        <p:spPr>
          <a:xfrm>
            <a:off x="4964250" y="2096150"/>
            <a:ext cx="4027350" cy="2490245"/>
          </a:xfrm>
          <a:prstGeom prst="rect">
            <a:avLst/>
          </a:prstGeom>
          <a:noFill/>
          <a:ln>
            <a:noFill/>
          </a:ln>
        </p:spPr>
      </p:pic>
      <p:pic>
        <p:nvPicPr>
          <p:cNvPr id="210" name="Google Shape;210;p26" title="Chart"/>
          <p:cNvPicPr preferRelativeResize="0"/>
          <p:nvPr/>
        </p:nvPicPr>
        <p:blipFill>
          <a:blip r:embed="rId4">
            <a:alphaModFix/>
          </a:blip>
          <a:stretch>
            <a:fillRect/>
          </a:stretch>
        </p:blipFill>
        <p:spPr>
          <a:xfrm>
            <a:off x="152400" y="1983750"/>
            <a:ext cx="4659450" cy="2881093"/>
          </a:xfrm>
          <a:prstGeom prst="rect">
            <a:avLst/>
          </a:prstGeom>
          <a:noFill/>
          <a:ln>
            <a:noFill/>
          </a:ln>
        </p:spPr>
      </p:pic>
      <p:pic>
        <p:nvPicPr>
          <p:cNvPr id="7" name="Google Shape;807;p50">
            <a:extLst>
              <a:ext uri="{FF2B5EF4-FFF2-40B4-BE49-F238E27FC236}">
                <a16:creationId xmlns:a16="http://schemas.microsoft.com/office/drawing/2014/main" id="{0CA831F2-3A55-4F8D-8F57-044EA1F137F8}"/>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0" y="0"/>
            <a:ext cx="25641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Do you export?</a:t>
            </a:r>
            <a:endParaRPr sz="2000" dirty="0"/>
          </a:p>
        </p:txBody>
      </p:sp>
      <p:sp>
        <p:nvSpPr>
          <p:cNvPr id="216" name="Google Shape;216;p27"/>
          <p:cNvSpPr txBox="1"/>
          <p:nvPr/>
        </p:nvSpPr>
        <p:spPr>
          <a:xfrm>
            <a:off x="1231325" y="888400"/>
            <a:ext cx="6936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81.3% of exporters have continued their activity during the last 12 months;</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Despite the pandemic the exporters have not changed their export destinations</a:t>
            </a:r>
            <a:endParaRPr sz="1200" i="1">
              <a:latin typeface="Roboto"/>
              <a:ea typeface="Roboto"/>
              <a:cs typeface="Roboto"/>
              <a:sym typeface="Roboto"/>
            </a:endParaRPr>
          </a:p>
        </p:txBody>
      </p:sp>
      <p:pic>
        <p:nvPicPr>
          <p:cNvPr id="217" name="Google Shape;217;p27" title="Chart"/>
          <p:cNvPicPr preferRelativeResize="0"/>
          <p:nvPr/>
        </p:nvPicPr>
        <p:blipFill>
          <a:blip r:embed="rId3">
            <a:alphaModFix/>
          </a:blip>
          <a:stretch>
            <a:fillRect/>
          </a:stretch>
        </p:blipFill>
        <p:spPr>
          <a:xfrm>
            <a:off x="70125" y="2540375"/>
            <a:ext cx="4027350" cy="2490245"/>
          </a:xfrm>
          <a:prstGeom prst="rect">
            <a:avLst/>
          </a:prstGeom>
          <a:noFill/>
          <a:ln>
            <a:noFill/>
          </a:ln>
        </p:spPr>
      </p:pic>
      <p:pic>
        <p:nvPicPr>
          <p:cNvPr id="218" name="Google Shape;218;p27" title="Chart"/>
          <p:cNvPicPr preferRelativeResize="0"/>
          <p:nvPr/>
        </p:nvPicPr>
        <p:blipFill>
          <a:blip r:embed="rId4">
            <a:alphaModFix/>
          </a:blip>
          <a:stretch>
            <a:fillRect/>
          </a:stretch>
        </p:blipFill>
        <p:spPr>
          <a:xfrm>
            <a:off x="4413525" y="2042900"/>
            <a:ext cx="4579800" cy="2831850"/>
          </a:xfrm>
          <a:prstGeom prst="rect">
            <a:avLst/>
          </a:prstGeom>
          <a:noFill/>
          <a:ln>
            <a:noFill/>
          </a:ln>
        </p:spPr>
      </p:pic>
      <p:pic>
        <p:nvPicPr>
          <p:cNvPr id="6" name="Google Shape;807;p50">
            <a:extLst>
              <a:ext uri="{FF2B5EF4-FFF2-40B4-BE49-F238E27FC236}">
                <a16:creationId xmlns:a16="http://schemas.microsoft.com/office/drawing/2014/main" id="{0C3EDA5A-0381-424B-B86A-6CFE17585F47}"/>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0" y="0"/>
            <a:ext cx="2376900" cy="48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Do you import?							</a:t>
            </a:r>
            <a:endParaRPr sz="1800" dirty="0"/>
          </a:p>
        </p:txBody>
      </p:sp>
      <p:sp>
        <p:nvSpPr>
          <p:cNvPr id="224" name="Google Shape;224;p28"/>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225" name="Google Shape;225;p28"/>
          <p:cNvSpPr txBox="1"/>
          <p:nvPr/>
        </p:nvSpPr>
        <p:spPr>
          <a:xfrm>
            <a:off x="264975" y="763725"/>
            <a:ext cx="8471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latin typeface="Roboto"/>
                <a:ea typeface="Roboto"/>
                <a:cs typeface="Roboto"/>
                <a:sym typeface="Roboto"/>
              </a:rPr>
              <a:t>25% of respondents import</a:t>
            </a:r>
            <a:r>
              <a:rPr lang="en" sz="1200" i="1">
                <a:latin typeface="Roboto"/>
                <a:ea typeface="Roboto"/>
                <a:cs typeface="Roboto"/>
                <a:sym typeface="Roboto"/>
              </a:rPr>
              <a:t> from different countries of the world, mainly in </a:t>
            </a:r>
            <a:r>
              <a:rPr lang="en" sz="1200" b="1" i="1">
                <a:latin typeface="Roboto"/>
                <a:ea typeface="Roboto"/>
                <a:cs typeface="Roboto"/>
                <a:sym typeface="Roboto"/>
              </a:rPr>
              <a:t>Trade, Tourism and Construction</a:t>
            </a:r>
            <a:endParaRPr sz="1200" b="1"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57% of respondents</a:t>
            </a:r>
            <a:r>
              <a:rPr lang="en" sz="1200" i="1">
                <a:latin typeface="Roboto"/>
                <a:ea typeface="Roboto"/>
                <a:cs typeface="Roboto"/>
                <a:sym typeface="Roboto"/>
              </a:rPr>
              <a:t> stated that they have changed import countries, focusing </a:t>
            </a:r>
            <a:r>
              <a:rPr lang="en" sz="1200" b="1" i="1">
                <a:latin typeface="Roboto"/>
                <a:ea typeface="Roboto"/>
                <a:cs typeface="Roboto"/>
                <a:sym typeface="Roboto"/>
              </a:rPr>
              <a:t>mainly on the EU and WB</a:t>
            </a:r>
            <a:r>
              <a:rPr lang="en" sz="1200" i="1">
                <a:latin typeface="Roboto"/>
                <a:ea typeface="Roboto"/>
                <a:cs typeface="Roboto"/>
                <a:sym typeface="Roboto"/>
              </a:rPr>
              <a:t>;</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and </a:t>
            </a:r>
            <a:r>
              <a:rPr lang="en" sz="1200" b="1" i="1">
                <a:latin typeface="Roboto"/>
                <a:ea typeface="Roboto"/>
                <a:cs typeface="Roboto"/>
                <a:sym typeface="Roboto"/>
              </a:rPr>
              <a:t>21% of them</a:t>
            </a:r>
            <a:r>
              <a:rPr lang="en" sz="1200" i="1">
                <a:latin typeface="Roboto"/>
                <a:ea typeface="Roboto"/>
                <a:cs typeface="Roboto"/>
                <a:sym typeface="Roboto"/>
              </a:rPr>
              <a:t> state that they </a:t>
            </a:r>
            <a:r>
              <a:rPr lang="en" sz="1200" b="1" i="1">
                <a:latin typeface="Roboto"/>
                <a:ea typeface="Roboto"/>
                <a:cs typeface="Roboto"/>
                <a:sym typeface="Roboto"/>
              </a:rPr>
              <a:t>have replaced imports with domestic products,</a:t>
            </a:r>
            <a:r>
              <a:rPr lang="en" sz="1200" i="1">
                <a:latin typeface="Roboto"/>
                <a:ea typeface="Roboto"/>
                <a:cs typeface="Roboto"/>
                <a:sym typeface="Roboto"/>
              </a:rPr>
              <a:t> mainly in Services and Trade</a:t>
            </a:r>
            <a:endParaRPr sz="1200" i="1">
              <a:latin typeface="Roboto"/>
              <a:ea typeface="Roboto"/>
              <a:cs typeface="Roboto"/>
              <a:sym typeface="Roboto"/>
            </a:endParaRPr>
          </a:p>
        </p:txBody>
      </p:sp>
      <p:pic>
        <p:nvPicPr>
          <p:cNvPr id="226" name="Google Shape;226;p28" title="Chart"/>
          <p:cNvPicPr preferRelativeResize="0"/>
          <p:nvPr/>
        </p:nvPicPr>
        <p:blipFill>
          <a:blip r:embed="rId3">
            <a:alphaModFix/>
          </a:blip>
          <a:stretch>
            <a:fillRect/>
          </a:stretch>
        </p:blipFill>
        <p:spPr>
          <a:xfrm>
            <a:off x="4508976" y="2024325"/>
            <a:ext cx="4482624" cy="2771756"/>
          </a:xfrm>
          <a:prstGeom prst="rect">
            <a:avLst/>
          </a:prstGeom>
          <a:noFill/>
          <a:ln>
            <a:noFill/>
          </a:ln>
        </p:spPr>
      </p:pic>
      <p:pic>
        <p:nvPicPr>
          <p:cNvPr id="227" name="Google Shape;227;p28" title="Chart"/>
          <p:cNvPicPr preferRelativeResize="0"/>
          <p:nvPr/>
        </p:nvPicPr>
        <p:blipFill>
          <a:blip r:embed="rId4">
            <a:alphaModFix/>
          </a:blip>
          <a:stretch>
            <a:fillRect/>
          </a:stretch>
        </p:blipFill>
        <p:spPr>
          <a:xfrm>
            <a:off x="152400" y="2024325"/>
            <a:ext cx="4204176" cy="2599582"/>
          </a:xfrm>
          <a:prstGeom prst="rect">
            <a:avLst/>
          </a:prstGeom>
          <a:noFill/>
          <a:ln>
            <a:noFill/>
          </a:ln>
        </p:spPr>
      </p:pic>
      <p:pic>
        <p:nvPicPr>
          <p:cNvPr id="7" name="Google Shape;807;p50">
            <a:extLst>
              <a:ext uri="{FF2B5EF4-FFF2-40B4-BE49-F238E27FC236}">
                <a16:creationId xmlns:a16="http://schemas.microsoft.com/office/drawing/2014/main" id="{03A6EE81-C82A-4240-BBCC-B2E6B39FFED1}"/>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0" y="0"/>
            <a:ext cx="2946000" cy="5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Do you import?							</a:t>
            </a:r>
            <a:endParaRPr sz="1800" dirty="0"/>
          </a:p>
        </p:txBody>
      </p:sp>
      <p:sp>
        <p:nvSpPr>
          <p:cNvPr id="233" name="Google Shape;233;p29"/>
          <p:cNvSpPr txBox="1"/>
          <p:nvPr/>
        </p:nvSpPr>
        <p:spPr>
          <a:xfrm>
            <a:off x="38950" y="942950"/>
            <a:ext cx="4605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Importers </a:t>
            </a:r>
            <a:r>
              <a:rPr lang="en" sz="1200" b="1" i="1">
                <a:latin typeface="Roboto"/>
                <a:ea typeface="Roboto"/>
                <a:cs typeface="Roboto"/>
                <a:sym typeface="Roboto"/>
              </a:rPr>
              <a:t>have encountered</a:t>
            </a:r>
            <a:r>
              <a:rPr lang="en" sz="1200" i="1">
                <a:latin typeface="Roboto"/>
                <a:ea typeface="Roboto"/>
                <a:cs typeface="Roboto"/>
                <a:sym typeface="Roboto"/>
              </a:rPr>
              <a:t> problems during import which affected the continuity of their activity, mainly in </a:t>
            </a:r>
            <a:r>
              <a:rPr lang="en" sz="1200" b="1" i="1">
                <a:latin typeface="Roboto"/>
                <a:ea typeface="Roboto"/>
                <a:cs typeface="Roboto"/>
                <a:sym typeface="Roboto"/>
              </a:rPr>
              <a:t>Industry, Trade and Tourism </a:t>
            </a:r>
            <a:r>
              <a:rPr lang="en" sz="1200" i="1">
                <a:latin typeface="Roboto"/>
                <a:ea typeface="Roboto"/>
                <a:cs typeface="Roboto"/>
                <a:sym typeface="Roboto"/>
              </a:rPr>
              <a:t>who declare for the most part that they are totally </a:t>
            </a:r>
            <a:r>
              <a:rPr lang="en" sz="1200" b="1" i="1">
                <a:latin typeface="Roboto"/>
                <a:ea typeface="Roboto"/>
                <a:cs typeface="Roboto"/>
                <a:sym typeface="Roboto"/>
              </a:rPr>
              <a:t>dependent on Imports</a:t>
            </a:r>
            <a:endParaRPr sz="1200" b="1" i="1">
              <a:latin typeface="Roboto"/>
              <a:ea typeface="Roboto"/>
              <a:cs typeface="Roboto"/>
              <a:sym typeface="Roboto"/>
            </a:endParaRPr>
          </a:p>
        </p:txBody>
      </p:sp>
      <p:pic>
        <p:nvPicPr>
          <p:cNvPr id="234" name="Google Shape;234;p29" title="Chart"/>
          <p:cNvPicPr preferRelativeResize="0"/>
          <p:nvPr/>
        </p:nvPicPr>
        <p:blipFill>
          <a:blip r:embed="rId3">
            <a:alphaModFix/>
          </a:blip>
          <a:stretch>
            <a:fillRect/>
          </a:stretch>
        </p:blipFill>
        <p:spPr>
          <a:xfrm>
            <a:off x="315432" y="2142738"/>
            <a:ext cx="4190199" cy="2656090"/>
          </a:xfrm>
          <a:prstGeom prst="rect">
            <a:avLst/>
          </a:prstGeom>
          <a:noFill/>
          <a:ln>
            <a:noFill/>
          </a:ln>
        </p:spPr>
      </p:pic>
      <p:pic>
        <p:nvPicPr>
          <p:cNvPr id="235" name="Google Shape;235;p29" title="Chart"/>
          <p:cNvPicPr preferRelativeResize="0"/>
          <p:nvPr/>
        </p:nvPicPr>
        <p:blipFill>
          <a:blip r:embed="rId4">
            <a:alphaModFix/>
          </a:blip>
          <a:stretch>
            <a:fillRect/>
          </a:stretch>
        </p:blipFill>
        <p:spPr>
          <a:xfrm>
            <a:off x="4968949" y="512054"/>
            <a:ext cx="3501656" cy="2059695"/>
          </a:xfrm>
          <a:prstGeom prst="rect">
            <a:avLst/>
          </a:prstGeom>
          <a:noFill/>
          <a:ln>
            <a:noFill/>
          </a:ln>
        </p:spPr>
      </p:pic>
      <p:pic>
        <p:nvPicPr>
          <p:cNvPr id="236" name="Google Shape;236;p29" title="Chart"/>
          <p:cNvPicPr preferRelativeResize="0"/>
          <p:nvPr/>
        </p:nvPicPr>
        <p:blipFill>
          <a:blip r:embed="rId5">
            <a:alphaModFix/>
          </a:blip>
          <a:stretch>
            <a:fillRect/>
          </a:stretch>
        </p:blipFill>
        <p:spPr>
          <a:xfrm>
            <a:off x="4882396" y="2780858"/>
            <a:ext cx="3786683" cy="2266947"/>
          </a:xfrm>
          <a:prstGeom prst="rect">
            <a:avLst/>
          </a:prstGeom>
          <a:noFill/>
          <a:ln>
            <a:noFill/>
          </a:ln>
        </p:spPr>
      </p:pic>
      <p:pic>
        <p:nvPicPr>
          <p:cNvPr id="7" name="Google Shape;807;p50">
            <a:extLst>
              <a:ext uri="{FF2B5EF4-FFF2-40B4-BE49-F238E27FC236}">
                <a16:creationId xmlns:a16="http://schemas.microsoft.com/office/drawing/2014/main" id="{6F7BE5EB-9F00-4366-BD38-93C0037FB6F5}"/>
              </a:ext>
            </a:extLst>
          </p:cNvPr>
          <p:cNvPicPr preferRelativeResize="0"/>
          <p:nvPr/>
        </p:nvPicPr>
        <p:blipFill>
          <a:blip r:embed="rId6">
            <a:alphaModFix/>
          </a:blip>
          <a:stretch>
            <a:fillRect/>
          </a:stretch>
        </p:blipFill>
        <p:spPr>
          <a:xfrm>
            <a:off x="7674550" y="-12"/>
            <a:ext cx="1422405" cy="5120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body" idx="2"/>
          </p:nvPr>
        </p:nvSpPr>
        <p:spPr>
          <a:xfrm>
            <a:off x="4661400" y="1189425"/>
            <a:ext cx="4482600" cy="2336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200" dirty="0"/>
              <a:t>Work Force and COVID-19 </a:t>
            </a:r>
            <a:endParaRPr dirty="0"/>
          </a:p>
        </p:txBody>
      </p:sp>
      <p:pic>
        <p:nvPicPr>
          <p:cNvPr id="242" name="Google Shape;242;p30"/>
          <p:cNvPicPr preferRelativeResize="0"/>
          <p:nvPr/>
        </p:nvPicPr>
        <p:blipFill>
          <a:blip r:embed="rId3">
            <a:alphaModFix/>
          </a:blip>
          <a:stretch>
            <a:fillRect/>
          </a:stretch>
        </p:blipFill>
        <p:spPr>
          <a:xfrm>
            <a:off x="125995" y="1524374"/>
            <a:ext cx="4356606" cy="2904137"/>
          </a:xfrm>
          <a:prstGeom prst="rect">
            <a:avLst/>
          </a:prstGeom>
          <a:noFill/>
          <a:ln>
            <a:noFill/>
          </a:ln>
        </p:spPr>
      </p:pic>
      <p:pic>
        <p:nvPicPr>
          <p:cNvPr id="4" name="Google Shape;87;p13">
            <a:extLst>
              <a:ext uri="{FF2B5EF4-FFF2-40B4-BE49-F238E27FC236}">
                <a16:creationId xmlns:a16="http://schemas.microsoft.com/office/drawing/2014/main" id="{2E97FD03-22EB-491F-BC73-31289947DE72}"/>
              </a:ext>
            </a:extLst>
          </p:cNvPr>
          <p:cNvPicPr preferRelativeResize="0"/>
          <p:nvPr/>
        </p:nvPicPr>
        <p:blipFill>
          <a:blip r:embed="rId4">
            <a:alphaModFix/>
          </a:blip>
          <a:stretch>
            <a:fillRect/>
          </a:stretch>
        </p:blipFill>
        <p:spPr>
          <a:xfrm>
            <a:off x="0" y="0"/>
            <a:ext cx="2495350" cy="89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p:nvPr/>
        </p:nvSpPr>
        <p:spPr>
          <a:xfrm>
            <a:off x="0" y="0"/>
            <a:ext cx="8711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Roboto"/>
                <a:ea typeface="Roboto"/>
                <a:cs typeface="Roboto"/>
                <a:sym typeface="Roboto"/>
              </a:rPr>
              <a:t>What measures did you take to address worker inability to present to work?</a:t>
            </a:r>
            <a:endParaRPr sz="1700">
              <a:solidFill>
                <a:schemeClr val="dk1"/>
              </a:solidFill>
              <a:latin typeface="Roboto"/>
              <a:ea typeface="Roboto"/>
              <a:cs typeface="Roboto"/>
              <a:sym typeface="Roboto"/>
            </a:endParaRPr>
          </a:p>
        </p:txBody>
      </p:sp>
      <p:sp>
        <p:nvSpPr>
          <p:cNvPr id="248" name="Google Shape;248;p31"/>
          <p:cNvSpPr txBox="1"/>
          <p:nvPr/>
        </p:nvSpPr>
        <p:spPr>
          <a:xfrm>
            <a:off x="152400" y="897500"/>
            <a:ext cx="4138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dirty="0">
                <a:latin typeface="Roboto"/>
                <a:ea typeface="Roboto"/>
                <a:cs typeface="Roboto"/>
                <a:sym typeface="Roboto"/>
              </a:rPr>
              <a:t>39% of respondents</a:t>
            </a:r>
            <a:r>
              <a:rPr lang="en" sz="1200" i="1" dirty="0">
                <a:latin typeface="Roboto"/>
                <a:ea typeface="Roboto"/>
                <a:cs typeface="Roboto"/>
                <a:sym typeface="Roboto"/>
              </a:rPr>
              <a:t> </a:t>
            </a:r>
            <a:r>
              <a:rPr lang="en" sz="1200" b="1" i="1" dirty="0">
                <a:latin typeface="Roboto"/>
                <a:ea typeface="Roboto"/>
                <a:cs typeface="Roboto"/>
                <a:sym typeface="Roboto"/>
              </a:rPr>
              <a:t>took no measures</a:t>
            </a:r>
            <a:r>
              <a:rPr lang="en" sz="1200" i="1" dirty="0">
                <a:latin typeface="Roboto"/>
                <a:ea typeface="Roboto"/>
                <a:cs typeface="Roboto"/>
                <a:sym typeface="Roboto"/>
              </a:rPr>
              <a:t> to address the inability to report for work; </a:t>
            </a:r>
            <a:endParaRPr sz="1200" i="1" dirty="0">
              <a:latin typeface="Roboto"/>
              <a:ea typeface="Roboto"/>
              <a:cs typeface="Roboto"/>
              <a:sym typeface="Roboto"/>
            </a:endParaRPr>
          </a:p>
          <a:p>
            <a:pPr marL="0" lvl="0" indent="0" algn="ctr" rtl="0">
              <a:spcBef>
                <a:spcPts val="0"/>
              </a:spcBef>
              <a:spcAft>
                <a:spcPts val="0"/>
              </a:spcAft>
              <a:buNone/>
            </a:pPr>
            <a:endParaRPr sz="1200" i="1" dirty="0">
              <a:latin typeface="Roboto"/>
              <a:ea typeface="Roboto"/>
              <a:cs typeface="Roboto"/>
              <a:sym typeface="Roboto"/>
            </a:endParaRPr>
          </a:p>
          <a:p>
            <a:pPr marL="0" lvl="0" indent="0" algn="ctr" rtl="0">
              <a:spcBef>
                <a:spcPts val="0"/>
              </a:spcBef>
              <a:spcAft>
                <a:spcPts val="0"/>
              </a:spcAft>
              <a:buNone/>
            </a:pPr>
            <a:r>
              <a:rPr lang="en" sz="1200" i="1" dirty="0">
                <a:latin typeface="Roboto"/>
                <a:ea typeface="Roboto"/>
                <a:cs typeface="Roboto"/>
                <a:sym typeface="Roboto"/>
              </a:rPr>
              <a:t>the figures are similar to the responses of respondents a year ago</a:t>
            </a:r>
            <a:endParaRPr sz="1200" i="1" dirty="0">
              <a:latin typeface="Roboto"/>
              <a:ea typeface="Roboto"/>
              <a:cs typeface="Roboto"/>
              <a:sym typeface="Roboto"/>
            </a:endParaRPr>
          </a:p>
        </p:txBody>
      </p:sp>
      <p:sp>
        <p:nvSpPr>
          <p:cNvPr id="249" name="Google Shape;249;p31"/>
          <p:cNvSpPr txBox="1"/>
          <p:nvPr/>
        </p:nvSpPr>
        <p:spPr>
          <a:xfrm>
            <a:off x="5104500" y="897500"/>
            <a:ext cx="3607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dirty="0">
                <a:latin typeface="Roboto"/>
                <a:ea typeface="Roboto"/>
                <a:cs typeface="Roboto"/>
                <a:sym typeface="Roboto"/>
              </a:rPr>
              <a:t>Tourism has suffered the most from dismissal</a:t>
            </a:r>
            <a:r>
              <a:rPr lang="en" sz="1200" i="1" dirty="0">
                <a:latin typeface="Roboto"/>
                <a:ea typeface="Roboto"/>
                <a:cs typeface="Roboto"/>
                <a:sym typeface="Roboto"/>
              </a:rPr>
              <a:t>; </a:t>
            </a:r>
            <a:endParaRPr sz="1200" i="1" dirty="0">
              <a:latin typeface="Roboto"/>
              <a:ea typeface="Roboto"/>
              <a:cs typeface="Roboto"/>
              <a:sym typeface="Roboto"/>
            </a:endParaRPr>
          </a:p>
          <a:p>
            <a:pPr marL="0" lvl="0" indent="0" algn="ctr" rtl="0">
              <a:spcBef>
                <a:spcPts val="0"/>
              </a:spcBef>
              <a:spcAft>
                <a:spcPts val="0"/>
              </a:spcAft>
              <a:buNone/>
            </a:pPr>
            <a:endParaRPr sz="1200" i="1" dirty="0">
              <a:latin typeface="Roboto"/>
              <a:ea typeface="Roboto"/>
              <a:cs typeface="Roboto"/>
              <a:sym typeface="Roboto"/>
            </a:endParaRPr>
          </a:p>
          <a:p>
            <a:pPr marL="0" lvl="0" indent="0" algn="ctr" rtl="0">
              <a:spcBef>
                <a:spcPts val="0"/>
              </a:spcBef>
              <a:spcAft>
                <a:spcPts val="0"/>
              </a:spcAft>
              <a:buNone/>
            </a:pPr>
            <a:r>
              <a:rPr lang="en" sz="1200" i="1" dirty="0">
                <a:latin typeface="Roboto"/>
                <a:ea typeface="Roboto"/>
                <a:cs typeface="Roboto"/>
                <a:sym typeface="Roboto"/>
              </a:rPr>
              <a:t>Online work has been largely exploited by the Services sector</a:t>
            </a:r>
            <a:endParaRPr sz="1200" i="1" dirty="0">
              <a:latin typeface="Roboto"/>
              <a:ea typeface="Roboto"/>
              <a:cs typeface="Roboto"/>
              <a:sym typeface="Roboto"/>
            </a:endParaRPr>
          </a:p>
        </p:txBody>
      </p:sp>
      <p:pic>
        <p:nvPicPr>
          <p:cNvPr id="250" name="Google Shape;250;p31" title="Chart"/>
          <p:cNvPicPr preferRelativeResize="0"/>
          <p:nvPr/>
        </p:nvPicPr>
        <p:blipFill>
          <a:blip r:embed="rId3">
            <a:alphaModFix/>
          </a:blip>
          <a:stretch>
            <a:fillRect/>
          </a:stretch>
        </p:blipFill>
        <p:spPr>
          <a:xfrm>
            <a:off x="152400" y="1974550"/>
            <a:ext cx="4308774" cy="2664259"/>
          </a:xfrm>
          <a:prstGeom prst="rect">
            <a:avLst/>
          </a:prstGeom>
          <a:noFill/>
          <a:ln>
            <a:noFill/>
          </a:ln>
        </p:spPr>
      </p:pic>
      <p:pic>
        <p:nvPicPr>
          <p:cNvPr id="251" name="Google Shape;251;p31" title="Chart"/>
          <p:cNvPicPr preferRelativeResize="0"/>
          <p:nvPr/>
        </p:nvPicPr>
        <p:blipFill>
          <a:blip r:embed="rId4">
            <a:alphaModFix/>
          </a:blip>
          <a:stretch>
            <a:fillRect/>
          </a:stretch>
        </p:blipFill>
        <p:spPr>
          <a:xfrm>
            <a:off x="4613574" y="1951175"/>
            <a:ext cx="4378026" cy="2707079"/>
          </a:xfrm>
          <a:prstGeom prst="rect">
            <a:avLst/>
          </a:prstGeom>
          <a:noFill/>
          <a:ln>
            <a:noFill/>
          </a:ln>
        </p:spPr>
      </p:pic>
      <p:pic>
        <p:nvPicPr>
          <p:cNvPr id="7" name="Google Shape;807;p50">
            <a:extLst>
              <a:ext uri="{FF2B5EF4-FFF2-40B4-BE49-F238E27FC236}">
                <a16:creationId xmlns:a16="http://schemas.microsoft.com/office/drawing/2014/main" id="{F9BE4123-5F69-4FB8-A6E6-C7911E0A637F}"/>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METHODOLOGY</a:t>
            </a:r>
            <a:endParaRPr dirty="0"/>
          </a:p>
        </p:txBody>
      </p:sp>
      <p:grpSp>
        <p:nvGrpSpPr>
          <p:cNvPr id="93" name="Google Shape;93;p14"/>
          <p:cNvGrpSpPr/>
          <p:nvPr/>
        </p:nvGrpSpPr>
        <p:grpSpPr>
          <a:xfrm>
            <a:off x="431925" y="1304875"/>
            <a:ext cx="2628925" cy="3416400"/>
            <a:chOff x="431925" y="1304875"/>
            <a:chExt cx="2628925" cy="3416400"/>
          </a:xfrm>
        </p:grpSpPr>
        <p:sp>
          <p:nvSpPr>
            <p:cNvPr id="94" name="Google Shape;94;p14"/>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4"/>
          <p:cNvSpPr txBox="1">
            <a:spLocks noGrp="1"/>
          </p:cNvSpPr>
          <p:nvPr>
            <p:ph type="body" idx="4294967295"/>
          </p:nvPr>
        </p:nvSpPr>
        <p:spPr>
          <a:xfrm>
            <a:off x="50642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Companies </a:t>
            </a:r>
            <a:endParaRPr>
              <a:solidFill>
                <a:schemeClr val="lt1"/>
              </a:solidFill>
            </a:endParaRPr>
          </a:p>
        </p:txBody>
      </p:sp>
      <p:sp>
        <p:nvSpPr>
          <p:cNvPr id="97" name="Google Shape;97;p14"/>
          <p:cNvSpPr txBox="1">
            <a:spLocks noGrp="1"/>
          </p:cNvSpPr>
          <p:nvPr>
            <p:ph type="body" idx="4294967295"/>
          </p:nvPr>
        </p:nvSpPr>
        <p:spPr>
          <a:xfrm>
            <a:off x="507075" y="1850300"/>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i="1"/>
              <a:t>417 companies </a:t>
            </a:r>
            <a:r>
              <a:rPr lang="en" sz="1000"/>
              <a:t>responded to an online questionnaire with 30 closed and opened questions </a:t>
            </a:r>
            <a:endParaRPr sz="1000" b="1"/>
          </a:p>
          <a:p>
            <a:pPr marL="0" lvl="0" indent="0" algn="l" rtl="0">
              <a:spcBef>
                <a:spcPts val="1600"/>
              </a:spcBef>
              <a:spcAft>
                <a:spcPts val="0"/>
              </a:spcAft>
              <a:buNone/>
            </a:pPr>
            <a:r>
              <a:rPr lang="en" sz="1000"/>
              <a:t>The chosen method is the Simple Random Method. The survey was distributed </a:t>
            </a:r>
            <a:r>
              <a:rPr lang="en" sz="1000" b="1" i="1"/>
              <a:t>via email</a:t>
            </a:r>
            <a:r>
              <a:rPr lang="en" sz="1000" b="1"/>
              <a:t> </a:t>
            </a:r>
            <a:r>
              <a:rPr lang="en" sz="1000"/>
              <a:t>sent to 10,000 companies.</a:t>
            </a:r>
            <a:endParaRPr sz="1000"/>
          </a:p>
          <a:p>
            <a:pPr marL="0" lvl="0" indent="0" algn="l" rtl="0">
              <a:spcBef>
                <a:spcPts val="1600"/>
              </a:spcBef>
              <a:spcAft>
                <a:spcPts val="0"/>
              </a:spcAft>
              <a:buNone/>
            </a:pPr>
            <a:r>
              <a:rPr lang="en" sz="1000"/>
              <a:t>Data were collected </a:t>
            </a:r>
            <a:r>
              <a:rPr lang="en" sz="1000" b="1" i="1"/>
              <a:t>anonymously and randomly.</a:t>
            </a:r>
            <a:r>
              <a:rPr lang="en" sz="1000"/>
              <a:t> The survey includes data from April 19 - May 5, 2020</a:t>
            </a: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600"/>
          </a:p>
          <a:p>
            <a:pPr marL="0" lvl="0" indent="0" algn="l" rtl="0">
              <a:spcBef>
                <a:spcPts val="1600"/>
              </a:spcBef>
              <a:spcAft>
                <a:spcPts val="1600"/>
              </a:spcAft>
              <a:buNone/>
            </a:pPr>
            <a:r>
              <a:rPr lang="en" sz="1600"/>
              <a:t> </a:t>
            </a:r>
            <a:endParaRPr sz="1600"/>
          </a:p>
        </p:txBody>
      </p:sp>
      <p:grpSp>
        <p:nvGrpSpPr>
          <p:cNvPr id="98" name="Google Shape;98;p14"/>
          <p:cNvGrpSpPr/>
          <p:nvPr/>
        </p:nvGrpSpPr>
        <p:grpSpPr>
          <a:xfrm>
            <a:off x="3320450" y="1304875"/>
            <a:ext cx="2632500" cy="3416400"/>
            <a:chOff x="3320450" y="1304875"/>
            <a:chExt cx="2632500" cy="3416400"/>
          </a:xfrm>
        </p:grpSpPr>
        <p:sp>
          <p:nvSpPr>
            <p:cNvPr id="99" name="Google Shape;99;p14"/>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4"/>
          <p:cNvSpPr txBox="1">
            <a:spLocks noGrp="1"/>
          </p:cNvSpPr>
          <p:nvPr>
            <p:ph type="body" idx="4294967295"/>
          </p:nvPr>
        </p:nvSpPr>
        <p:spPr>
          <a:xfrm>
            <a:off x="3389450"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Context</a:t>
            </a:r>
            <a:endParaRPr>
              <a:solidFill>
                <a:schemeClr val="lt1"/>
              </a:solidFill>
            </a:endParaRPr>
          </a:p>
        </p:txBody>
      </p:sp>
      <p:sp>
        <p:nvSpPr>
          <p:cNvPr id="102" name="Google Shape;102;p14"/>
          <p:cNvSpPr txBox="1">
            <a:spLocks noGrp="1"/>
          </p:cNvSpPr>
          <p:nvPr>
            <p:ph type="body" idx="4294967295"/>
          </p:nvPr>
        </p:nvSpPr>
        <p:spPr>
          <a:xfrm>
            <a:off x="3396775" y="1850300"/>
            <a:ext cx="2478600" cy="279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000"/>
              <a:t>The survey “</a:t>
            </a:r>
            <a:r>
              <a:rPr lang="en" sz="1000" b="1" i="1"/>
              <a:t>Assessment of the impact of the COVID-19 pandemic on business in Albania”</a:t>
            </a:r>
            <a:r>
              <a:rPr lang="en" sz="1000"/>
              <a:t>, an initiative of the Secretariat of the Investment Council and the Ministry of Finance and Economy, was undertaken in April-May 2020 with the aim of gathering evidence on the effects of the COVID-19 pandemic on its business and activity.</a:t>
            </a:r>
            <a:endParaRPr sz="1000"/>
          </a:p>
          <a:p>
            <a:pPr marL="0" lvl="0" indent="0" algn="just" rtl="0">
              <a:spcBef>
                <a:spcPts val="1600"/>
              </a:spcBef>
              <a:spcAft>
                <a:spcPts val="1600"/>
              </a:spcAft>
              <a:buNone/>
            </a:pPr>
            <a:r>
              <a:rPr lang="en" sz="1000"/>
              <a:t>After 1 year, the Secretariat undertook a </a:t>
            </a:r>
            <a:r>
              <a:rPr lang="en" sz="1000" b="1" i="1"/>
              <a:t>similar survey (70% are same questions)</a:t>
            </a:r>
            <a:r>
              <a:rPr lang="en" sz="1000"/>
              <a:t> to assess the </a:t>
            </a:r>
            <a:r>
              <a:rPr lang="en" sz="1000" b="1" i="1"/>
              <a:t>business challenges and real effects</a:t>
            </a:r>
            <a:r>
              <a:rPr lang="en" sz="1000"/>
              <a:t> of the COVID-19 pandemic.</a:t>
            </a:r>
            <a:endParaRPr sz="1000"/>
          </a:p>
        </p:txBody>
      </p:sp>
      <p:grpSp>
        <p:nvGrpSpPr>
          <p:cNvPr id="103" name="Google Shape;103;p14"/>
          <p:cNvGrpSpPr/>
          <p:nvPr/>
        </p:nvGrpSpPr>
        <p:grpSpPr>
          <a:xfrm>
            <a:off x="6212550" y="1304875"/>
            <a:ext cx="2632500" cy="3416400"/>
            <a:chOff x="6212550" y="1304875"/>
            <a:chExt cx="2632500" cy="3416400"/>
          </a:xfrm>
        </p:grpSpPr>
        <p:sp>
          <p:nvSpPr>
            <p:cNvPr id="104" name="Google Shape;104;p1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4"/>
          <p:cNvSpPr txBox="1">
            <a:spLocks noGrp="1"/>
          </p:cNvSpPr>
          <p:nvPr>
            <p:ph type="body" idx="4294967295"/>
          </p:nvPr>
        </p:nvSpPr>
        <p:spPr>
          <a:xfrm>
            <a:off x="62724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Problem</a:t>
            </a:r>
            <a:endParaRPr>
              <a:solidFill>
                <a:schemeClr val="lt1"/>
              </a:solidFill>
            </a:endParaRPr>
          </a:p>
        </p:txBody>
      </p:sp>
      <p:sp>
        <p:nvSpPr>
          <p:cNvPr id="107" name="Google Shape;107;p14"/>
          <p:cNvSpPr txBox="1">
            <a:spLocks noGrp="1"/>
          </p:cNvSpPr>
          <p:nvPr>
            <p:ph type="body" idx="4294967295"/>
          </p:nvPr>
        </p:nvSpPr>
        <p:spPr>
          <a:xfrm>
            <a:off x="6398200" y="1901525"/>
            <a:ext cx="2322300" cy="26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i="1"/>
              <a:t>COVID-19 impact on: </a:t>
            </a:r>
            <a:endParaRPr sz="1300" b="1" i="1"/>
          </a:p>
          <a:p>
            <a:pPr marL="0" lvl="0" indent="0" algn="ctr" rtl="0">
              <a:spcBef>
                <a:spcPts val="1600"/>
              </a:spcBef>
              <a:spcAft>
                <a:spcPts val="0"/>
              </a:spcAft>
              <a:buNone/>
            </a:pPr>
            <a:r>
              <a:rPr lang="en" sz="1300" b="1" i="1"/>
              <a:t>Economic growth </a:t>
            </a:r>
            <a:endParaRPr sz="1300"/>
          </a:p>
          <a:p>
            <a:pPr marL="0" lvl="0" indent="0" algn="ctr" rtl="0">
              <a:spcBef>
                <a:spcPts val="1600"/>
              </a:spcBef>
              <a:spcAft>
                <a:spcPts val="0"/>
              </a:spcAft>
              <a:buNone/>
            </a:pPr>
            <a:r>
              <a:rPr lang="en" sz="1300" b="1" i="1"/>
              <a:t>Work force </a:t>
            </a:r>
            <a:endParaRPr sz="1300"/>
          </a:p>
          <a:p>
            <a:pPr marL="0" lvl="0" indent="0" algn="ctr" rtl="0">
              <a:spcBef>
                <a:spcPts val="1600"/>
              </a:spcBef>
              <a:spcAft>
                <a:spcPts val="1600"/>
              </a:spcAft>
              <a:buNone/>
            </a:pPr>
            <a:r>
              <a:rPr lang="en" sz="1300" b="1" i="1"/>
              <a:t>Innovation </a:t>
            </a:r>
            <a:endParaRPr sz="1600"/>
          </a:p>
        </p:txBody>
      </p:sp>
      <p:pic>
        <p:nvPicPr>
          <p:cNvPr id="18" name="Google Shape;807;p50">
            <a:extLst>
              <a:ext uri="{FF2B5EF4-FFF2-40B4-BE49-F238E27FC236}">
                <a16:creationId xmlns:a16="http://schemas.microsoft.com/office/drawing/2014/main" id="{26E26F09-2644-41B6-9627-8583ACD94BE3}"/>
              </a:ext>
            </a:extLst>
          </p:cNvPr>
          <p:cNvPicPr preferRelativeResize="0"/>
          <p:nvPr/>
        </p:nvPicPr>
        <p:blipFill>
          <a:blip r:embed="rId3">
            <a:alphaModFix/>
          </a:blip>
          <a:stretch>
            <a:fillRect/>
          </a:stretch>
        </p:blipFill>
        <p:spPr>
          <a:xfrm>
            <a:off x="7674550" y="-12"/>
            <a:ext cx="1422405" cy="5120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0" y="0"/>
            <a:ext cx="9144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In the future, will you consider online working as an alternative to </a:t>
            </a:r>
            <a:br>
              <a:rPr lang="en" sz="1800" dirty="0"/>
            </a:br>
            <a:r>
              <a:rPr lang="en" sz="1800" dirty="0"/>
              <a:t>office work?				</a:t>
            </a:r>
            <a:endParaRPr sz="1800" dirty="0"/>
          </a:p>
        </p:txBody>
      </p:sp>
      <p:sp>
        <p:nvSpPr>
          <p:cNvPr id="257" name="Google Shape;257;p32"/>
          <p:cNvSpPr txBox="1"/>
          <p:nvPr/>
        </p:nvSpPr>
        <p:spPr>
          <a:xfrm>
            <a:off x="5844875" y="2260025"/>
            <a:ext cx="297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Of the 23% of companies that used online work, </a:t>
            </a:r>
            <a:r>
              <a:rPr lang="en" sz="1200" b="1" i="1">
                <a:latin typeface="Roboto"/>
                <a:ea typeface="Roboto"/>
                <a:cs typeface="Roboto"/>
                <a:sym typeface="Roboto"/>
              </a:rPr>
              <a:t>more than half</a:t>
            </a:r>
            <a:r>
              <a:rPr lang="en" sz="1200" i="1">
                <a:latin typeface="Roboto"/>
                <a:ea typeface="Roboto"/>
                <a:cs typeface="Roboto"/>
                <a:sym typeface="Roboto"/>
              </a:rPr>
              <a:t> say they </a:t>
            </a:r>
            <a:r>
              <a:rPr lang="en" sz="1200" b="1" i="1">
                <a:latin typeface="Roboto"/>
                <a:ea typeface="Roboto"/>
                <a:cs typeface="Roboto"/>
                <a:sym typeface="Roboto"/>
              </a:rPr>
              <a:t>will use this alternative in the future</a:t>
            </a:r>
            <a:endParaRPr sz="1200" b="1"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 </a:t>
            </a:r>
            <a:endParaRPr sz="1200" i="1">
              <a:latin typeface="Roboto"/>
              <a:ea typeface="Roboto"/>
              <a:cs typeface="Roboto"/>
              <a:sym typeface="Roboto"/>
            </a:endParaRPr>
          </a:p>
        </p:txBody>
      </p:sp>
      <p:pic>
        <p:nvPicPr>
          <p:cNvPr id="258" name="Google Shape;258;p32" title="Chart"/>
          <p:cNvPicPr preferRelativeResize="0"/>
          <p:nvPr/>
        </p:nvPicPr>
        <p:blipFill>
          <a:blip r:embed="rId3">
            <a:alphaModFix/>
          </a:blip>
          <a:stretch>
            <a:fillRect/>
          </a:stretch>
        </p:blipFill>
        <p:spPr>
          <a:xfrm>
            <a:off x="456604" y="1339701"/>
            <a:ext cx="4597405" cy="2658141"/>
          </a:xfrm>
          <a:prstGeom prst="rect">
            <a:avLst/>
          </a:prstGeom>
          <a:noFill/>
          <a:ln>
            <a:noFill/>
          </a:ln>
        </p:spPr>
      </p:pic>
      <p:pic>
        <p:nvPicPr>
          <p:cNvPr id="5" name="Google Shape;807;p50">
            <a:extLst>
              <a:ext uri="{FF2B5EF4-FFF2-40B4-BE49-F238E27FC236}">
                <a16:creationId xmlns:a16="http://schemas.microsoft.com/office/drawing/2014/main" id="{C6F7E50E-E82E-4266-BF37-60BDFC5A6EAC}"/>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0"/>
            <a:ext cx="9144000" cy="4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What measure have you taken to ensure continuity of your </a:t>
            </a:r>
            <a:br>
              <a:rPr lang="en" sz="1800" dirty="0"/>
            </a:br>
            <a:r>
              <a:rPr lang="en" sz="1800" dirty="0"/>
              <a:t>business activity?					</a:t>
            </a:r>
            <a:endParaRPr sz="1800" dirty="0"/>
          </a:p>
        </p:txBody>
      </p:sp>
      <p:sp>
        <p:nvSpPr>
          <p:cNvPr id="264" name="Google Shape;264;p33"/>
          <p:cNvSpPr txBox="1"/>
          <p:nvPr/>
        </p:nvSpPr>
        <p:spPr>
          <a:xfrm>
            <a:off x="171450" y="855238"/>
            <a:ext cx="8689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Roboto"/>
                <a:ea typeface="Roboto"/>
                <a:cs typeface="Roboto"/>
                <a:sym typeface="Roboto"/>
              </a:rPr>
              <a:t>Company savings</a:t>
            </a:r>
            <a:r>
              <a:rPr lang="en" sz="1200">
                <a:latin typeface="Roboto"/>
                <a:ea typeface="Roboto"/>
                <a:cs typeface="Roboto"/>
                <a:sym typeface="Roboto"/>
              </a:rPr>
              <a:t> are again considered as </a:t>
            </a:r>
            <a:r>
              <a:rPr lang="en" sz="1200" b="1">
                <a:latin typeface="Roboto"/>
                <a:ea typeface="Roboto"/>
                <a:cs typeface="Roboto"/>
                <a:sym typeface="Roboto"/>
              </a:rPr>
              <a:t>a first measure to ensure continuity</a:t>
            </a:r>
            <a:r>
              <a:rPr lang="en" sz="1200">
                <a:latin typeface="Roboto"/>
                <a:ea typeface="Roboto"/>
                <a:cs typeface="Roboto"/>
                <a:sym typeface="Roboto"/>
              </a:rPr>
              <a:t>;</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A year later, bank loaning has moved into second place and cost reduction the third place </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p:txBody>
      </p:sp>
      <p:pic>
        <p:nvPicPr>
          <p:cNvPr id="265" name="Google Shape;265;p33" title="Chart"/>
          <p:cNvPicPr preferRelativeResize="0"/>
          <p:nvPr/>
        </p:nvPicPr>
        <p:blipFill>
          <a:blip r:embed="rId3">
            <a:alphaModFix/>
          </a:blip>
          <a:stretch>
            <a:fillRect/>
          </a:stretch>
        </p:blipFill>
        <p:spPr>
          <a:xfrm>
            <a:off x="152400" y="2115838"/>
            <a:ext cx="4612401" cy="2852001"/>
          </a:xfrm>
          <a:prstGeom prst="rect">
            <a:avLst/>
          </a:prstGeom>
          <a:noFill/>
          <a:ln>
            <a:noFill/>
          </a:ln>
        </p:spPr>
      </p:pic>
      <p:pic>
        <p:nvPicPr>
          <p:cNvPr id="266" name="Google Shape;266;p33" title="Chart"/>
          <p:cNvPicPr preferRelativeResize="0"/>
          <p:nvPr/>
        </p:nvPicPr>
        <p:blipFill>
          <a:blip r:embed="rId4">
            <a:alphaModFix/>
          </a:blip>
          <a:stretch>
            <a:fillRect/>
          </a:stretch>
        </p:blipFill>
        <p:spPr>
          <a:xfrm>
            <a:off x="4917201" y="2115837"/>
            <a:ext cx="4074399" cy="2530020"/>
          </a:xfrm>
          <a:prstGeom prst="rect">
            <a:avLst/>
          </a:prstGeom>
          <a:noFill/>
          <a:ln>
            <a:noFill/>
          </a:ln>
        </p:spPr>
      </p:pic>
      <p:pic>
        <p:nvPicPr>
          <p:cNvPr id="6" name="Google Shape;807;p50">
            <a:extLst>
              <a:ext uri="{FF2B5EF4-FFF2-40B4-BE49-F238E27FC236}">
                <a16:creationId xmlns:a16="http://schemas.microsoft.com/office/drawing/2014/main" id="{A9F6984F-DEF8-4BC9-AC13-42670476578E}"/>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0" y="0"/>
            <a:ext cx="9144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Have you used government support schemes?						</a:t>
            </a:r>
            <a:endParaRPr sz="1800"/>
          </a:p>
        </p:txBody>
      </p:sp>
      <p:sp>
        <p:nvSpPr>
          <p:cNvPr id="272" name="Google Shape;272;p34"/>
          <p:cNvSpPr txBox="1"/>
          <p:nvPr/>
        </p:nvSpPr>
        <p:spPr>
          <a:xfrm>
            <a:off x="303950" y="927375"/>
            <a:ext cx="84711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Roboto"/>
                <a:ea typeface="Roboto"/>
                <a:cs typeface="Roboto"/>
                <a:sym typeface="Roboto"/>
              </a:rPr>
              <a:t>55% of respondents</a:t>
            </a:r>
            <a:r>
              <a:rPr lang="en" sz="1200">
                <a:latin typeface="Roboto"/>
                <a:ea typeface="Roboto"/>
                <a:cs typeface="Roboto"/>
                <a:sym typeface="Roboto"/>
              </a:rPr>
              <a:t> state that </a:t>
            </a:r>
            <a:r>
              <a:rPr lang="en" sz="1200" b="1">
                <a:latin typeface="Roboto"/>
                <a:ea typeface="Roboto"/>
                <a:cs typeface="Roboto"/>
                <a:sym typeface="Roboto"/>
              </a:rPr>
              <a:t>they have benefited from government support schemes</a:t>
            </a:r>
            <a:r>
              <a:rPr lang="en" sz="1200">
                <a:latin typeface="Roboto"/>
                <a:ea typeface="Roboto"/>
                <a:cs typeface="Roboto"/>
                <a:sym typeface="Roboto"/>
              </a:rPr>
              <a:t> applied after the COVID-19 pandemic;</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The </a:t>
            </a:r>
            <a:r>
              <a:rPr lang="en" sz="1200" b="1">
                <a:latin typeface="Roboto"/>
                <a:ea typeface="Roboto"/>
                <a:cs typeface="Roboto"/>
                <a:sym typeface="Roboto"/>
              </a:rPr>
              <a:t>sectors</a:t>
            </a:r>
            <a:r>
              <a:rPr lang="en" sz="1200">
                <a:latin typeface="Roboto"/>
                <a:ea typeface="Roboto"/>
                <a:cs typeface="Roboto"/>
                <a:sym typeface="Roboto"/>
              </a:rPr>
              <a:t> that have benefited </a:t>
            </a:r>
            <a:r>
              <a:rPr lang="en" sz="1200" b="1">
                <a:latin typeface="Roboto"/>
                <a:ea typeface="Roboto"/>
                <a:cs typeface="Roboto"/>
                <a:sym typeface="Roboto"/>
              </a:rPr>
              <a:t>the most</a:t>
            </a:r>
            <a:r>
              <a:rPr lang="en" sz="1200">
                <a:latin typeface="Roboto"/>
                <a:ea typeface="Roboto"/>
                <a:cs typeface="Roboto"/>
                <a:sym typeface="Roboto"/>
              </a:rPr>
              <a:t> are the </a:t>
            </a:r>
            <a:r>
              <a:rPr lang="en" sz="1200" b="1">
                <a:latin typeface="Roboto"/>
                <a:ea typeface="Roboto"/>
                <a:cs typeface="Roboto"/>
                <a:sym typeface="Roboto"/>
              </a:rPr>
              <a:t>Construction, Trade, Industry and Tourism sectors</a:t>
            </a:r>
            <a:endParaRPr sz="1200" b="1">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273" name="Google Shape;273;p34" title="Chart"/>
          <p:cNvPicPr preferRelativeResize="0"/>
          <p:nvPr/>
        </p:nvPicPr>
        <p:blipFill>
          <a:blip r:embed="rId3">
            <a:alphaModFix/>
          </a:blip>
          <a:stretch>
            <a:fillRect/>
          </a:stretch>
        </p:blipFill>
        <p:spPr>
          <a:xfrm>
            <a:off x="152400" y="2127600"/>
            <a:ext cx="4364949" cy="2698993"/>
          </a:xfrm>
          <a:prstGeom prst="rect">
            <a:avLst/>
          </a:prstGeom>
          <a:noFill/>
          <a:ln>
            <a:noFill/>
          </a:ln>
        </p:spPr>
      </p:pic>
      <p:pic>
        <p:nvPicPr>
          <p:cNvPr id="274" name="Google Shape;274;p34" title="Chart"/>
          <p:cNvPicPr preferRelativeResize="0"/>
          <p:nvPr/>
        </p:nvPicPr>
        <p:blipFill>
          <a:blip r:embed="rId4">
            <a:alphaModFix/>
          </a:blip>
          <a:stretch>
            <a:fillRect/>
          </a:stretch>
        </p:blipFill>
        <p:spPr>
          <a:xfrm>
            <a:off x="4669749" y="2127600"/>
            <a:ext cx="4321851" cy="2672345"/>
          </a:xfrm>
          <a:prstGeom prst="rect">
            <a:avLst/>
          </a:prstGeom>
          <a:noFill/>
          <a:ln>
            <a:noFill/>
          </a:ln>
        </p:spPr>
      </p:pic>
      <p:pic>
        <p:nvPicPr>
          <p:cNvPr id="6" name="Google Shape;807;p50">
            <a:extLst>
              <a:ext uri="{FF2B5EF4-FFF2-40B4-BE49-F238E27FC236}">
                <a16:creationId xmlns:a16="http://schemas.microsoft.com/office/drawing/2014/main" id="{5794696C-2E8F-4D3C-B20B-87E02732FF48}"/>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0" y="0"/>
            <a:ext cx="9144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Which government support scheme presented during 2020 did you use?						</a:t>
            </a:r>
            <a:endParaRPr sz="1800"/>
          </a:p>
        </p:txBody>
      </p:sp>
      <p:sp>
        <p:nvSpPr>
          <p:cNvPr id="280" name="Google Shape;280;p35"/>
          <p:cNvSpPr txBox="1"/>
          <p:nvPr/>
        </p:nvSpPr>
        <p:spPr>
          <a:xfrm>
            <a:off x="366275" y="865025"/>
            <a:ext cx="8307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latin typeface="Roboto"/>
                <a:ea typeface="Roboto"/>
                <a:cs typeface="Roboto"/>
                <a:sym typeface="Roboto"/>
              </a:rPr>
              <a:t>Wage subsidy</a:t>
            </a:r>
            <a:r>
              <a:rPr lang="en" sz="1200" i="1">
                <a:latin typeface="Roboto"/>
                <a:ea typeface="Roboto"/>
                <a:cs typeface="Roboto"/>
                <a:sym typeface="Roboto"/>
              </a:rPr>
              <a:t> has been the most </a:t>
            </a:r>
            <a:r>
              <a:rPr lang="en" sz="1200" b="1" i="1">
                <a:latin typeface="Roboto"/>
                <a:ea typeface="Roboto"/>
                <a:cs typeface="Roboto"/>
                <a:sym typeface="Roboto"/>
              </a:rPr>
              <a:t>benefited instrument by the surveyed companies</a:t>
            </a:r>
            <a:r>
              <a:rPr lang="en" sz="1200" i="1">
                <a:latin typeface="Roboto"/>
                <a:ea typeface="Roboto"/>
                <a:cs typeface="Roboto"/>
                <a:sym typeface="Roboto"/>
              </a:rPr>
              <a:t>, in all sectors of the economy;</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Industry and Construction</a:t>
            </a:r>
            <a:r>
              <a:rPr lang="en" sz="1200" i="1">
                <a:latin typeface="Roboto"/>
                <a:ea typeface="Roboto"/>
                <a:cs typeface="Roboto"/>
                <a:sym typeface="Roboto"/>
              </a:rPr>
              <a:t> have made the most of the Sovereign Guarantee</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Tourism</a:t>
            </a:r>
            <a:r>
              <a:rPr lang="en" sz="1200" i="1">
                <a:latin typeface="Roboto"/>
                <a:ea typeface="Roboto"/>
                <a:cs typeface="Roboto"/>
                <a:sym typeface="Roboto"/>
              </a:rPr>
              <a:t> is the sector that has </a:t>
            </a:r>
            <a:r>
              <a:rPr lang="en" sz="1200" b="1" i="1">
                <a:latin typeface="Roboto"/>
                <a:ea typeface="Roboto"/>
                <a:cs typeface="Roboto"/>
                <a:sym typeface="Roboto"/>
              </a:rPr>
              <a:t>benefited the most</a:t>
            </a:r>
            <a:r>
              <a:rPr lang="en" sz="1200" i="1">
                <a:latin typeface="Roboto"/>
                <a:ea typeface="Roboto"/>
                <a:cs typeface="Roboto"/>
                <a:sym typeface="Roboto"/>
              </a:rPr>
              <a:t> from </a:t>
            </a:r>
            <a:r>
              <a:rPr lang="en" sz="1200" b="1" i="1">
                <a:latin typeface="Roboto"/>
                <a:ea typeface="Roboto"/>
                <a:cs typeface="Roboto"/>
                <a:sym typeface="Roboto"/>
              </a:rPr>
              <a:t>Employment Schemes</a:t>
            </a:r>
            <a:endParaRPr sz="1200" b="1" i="1">
              <a:latin typeface="Roboto"/>
              <a:ea typeface="Roboto"/>
              <a:cs typeface="Roboto"/>
              <a:sym typeface="Roboto"/>
            </a:endParaRPr>
          </a:p>
        </p:txBody>
      </p:sp>
      <p:pic>
        <p:nvPicPr>
          <p:cNvPr id="281" name="Google Shape;281;p35" title="Chart"/>
          <p:cNvPicPr preferRelativeResize="0"/>
          <p:nvPr/>
        </p:nvPicPr>
        <p:blipFill>
          <a:blip r:embed="rId3">
            <a:alphaModFix/>
          </a:blip>
          <a:stretch>
            <a:fillRect/>
          </a:stretch>
        </p:blipFill>
        <p:spPr>
          <a:xfrm>
            <a:off x="152400" y="2125625"/>
            <a:ext cx="4378899" cy="2707619"/>
          </a:xfrm>
          <a:prstGeom prst="rect">
            <a:avLst/>
          </a:prstGeom>
          <a:noFill/>
          <a:ln>
            <a:noFill/>
          </a:ln>
        </p:spPr>
      </p:pic>
      <p:pic>
        <p:nvPicPr>
          <p:cNvPr id="282" name="Google Shape;282;p35" title="Chart"/>
          <p:cNvPicPr preferRelativeResize="0"/>
          <p:nvPr/>
        </p:nvPicPr>
        <p:blipFill>
          <a:blip r:embed="rId4">
            <a:alphaModFix/>
          </a:blip>
          <a:stretch>
            <a:fillRect/>
          </a:stretch>
        </p:blipFill>
        <p:spPr>
          <a:xfrm>
            <a:off x="4742120" y="2125625"/>
            <a:ext cx="4185684" cy="2558894"/>
          </a:xfrm>
          <a:prstGeom prst="rect">
            <a:avLst/>
          </a:prstGeom>
          <a:noFill/>
          <a:ln>
            <a:noFill/>
          </a:ln>
        </p:spPr>
      </p:pic>
      <p:pic>
        <p:nvPicPr>
          <p:cNvPr id="6" name="Google Shape;807;p50">
            <a:extLst>
              <a:ext uri="{FF2B5EF4-FFF2-40B4-BE49-F238E27FC236}">
                <a16:creationId xmlns:a16="http://schemas.microsoft.com/office/drawing/2014/main" id="{B0F1F435-C14A-4D8A-98CD-1510D534FA47}"/>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body" idx="2"/>
          </p:nvPr>
        </p:nvSpPr>
        <p:spPr>
          <a:xfrm>
            <a:off x="4661400" y="1189425"/>
            <a:ext cx="4482600" cy="2336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200"/>
              <a:t>Innovation and COVID-19</a:t>
            </a:r>
            <a:endParaRPr/>
          </a:p>
        </p:txBody>
      </p:sp>
      <p:pic>
        <p:nvPicPr>
          <p:cNvPr id="288" name="Google Shape;288;p36"/>
          <p:cNvPicPr preferRelativeResize="0"/>
          <p:nvPr/>
        </p:nvPicPr>
        <p:blipFill>
          <a:blip r:embed="rId3">
            <a:alphaModFix/>
          </a:blip>
          <a:stretch>
            <a:fillRect/>
          </a:stretch>
        </p:blipFill>
        <p:spPr>
          <a:xfrm>
            <a:off x="105625" y="1222800"/>
            <a:ext cx="4356600" cy="2269333"/>
          </a:xfrm>
          <a:prstGeom prst="rect">
            <a:avLst/>
          </a:prstGeom>
          <a:noFill/>
          <a:ln>
            <a:noFill/>
          </a:ln>
        </p:spPr>
      </p:pic>
      <p:pic>
        <p:nvPicPr>
          <p:cNvPr id="4" name="Google Shape;87;p13">
            <a:extLst>
              <a:ext uri="{FF2B5EF4-FFF2-40B4-BE49-F238E27FC236}">
                <a16:creationId xmlns:a16="http://schemas.microsoft.com/office/drawing/2014/main" id="{F4307016-579D-4F66-B857-01C0D2F08F15}"/>
              </a:ext>
            </a:extLst>
          </p:cNvPr>
          <p:cNvPicPr preferRelativeResize="0"/>
          <p:nvPr/>
        </p:nvPicPr>
        <p:blipFill>
          <a:blip r:embed="rId4">
            <a:alphaModFix/>
          </a:blip>
          <a:stretch>
            <a:fillRect/>
          </a:stretch>
        </p:blipFill>
        <p:spPr>
          <a:xfrm>
            <a:off x="0" y="0"/>
            <a:ext cx="2495350" cy="895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0" y="0"/>
            <a:ext cx="9144000" cy="55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Have you used online services during this period?</a:t>
            </a:r>
            <a:endParaRPr sz="1800"/>
          </a:p>
        </p:txBody>
      </p:sp>
      <p:sp>
        <p:nvSpPr>
          <p:cNvPr id="294" name="Google Shape;294;p37"/>
          <p:cNvSpPr txBox="1"/>
          <p:nvPr/>
        </p:nvSpPr>
        <p:spPr>
          <a:xfrm>
            <a:off x="1620975" y="722975"/>
            <a:ext cx="5252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Companies have </a:t>
            </a:r>
            <a:r>
              <a:rPr lang="en" sz="1200" b="1" i="1">
                <a:latin typeface="Roboto"/>
                <a:ea typeface="Roboto"/>
                <a:cs typeface="Roboto"/>
                <a:sym typeface="Roboto"/>
              </a:rPr>
              <a:t>continued to use online services</a:t>
            </a:r>
            <a:r>
              <a:rPr lang="en" sz="1200" i="1">
                <a:latin typeface="Roboto"/>
                <a:ea typeface="Roboto"/>
                <a:cs typeface="Roboto"/>
                <a:sym typeface="Roboto"/>
              </a:rPr>
              <a:t>, mainly </a:t>
            </a:r>
            <a:r>
              <a:rPr lang="en" sz="1200" b="1" i="1">
                <a:latin typeface="Roboto"/>
                <a:ea typeface="Roboto"/>
                <a:cs typeface="Roboto"/>
                <a:sym typeface="Roboto"/>
              </a:rPr>
              <a:t>government services</a:t>
            </a:r>
            <a:r>
              <a:rPr lang="en" sz="1200" i="1">
                <a:latin typeface="Roboto"/>
                <a:ea typeface="Roboto"/>
                <a:cs typeface="Roboto"/>
                <a:sym typeface="Roboto"/>
              </a:rPr>
              <a:t> and to a lesser extent the online services of financial institutions</a:t>
            </a:r>
            <a:endParaRPr sz="1200" i="1">
              <a:latin typeface="Roboto"/>
              <a:ea typeface="Roboto"/>
              <a:cs typeface="Roboto"/>
              <a:sym typeface="Roboto"/>
            </a:endParaRPr>
          </a:p>
        </p:txBody>
      </p:sp>
      <p:pic>
        <p:nvPicPr>
          <p:cNvPr id="295" name="Google Shape;295;p37" title="Chart"/>
          <p:cNvPicPr preferRelativeResize="0"/>
          <p:nvPr/>
        </p:nvPicPr>
        <p:blipFill>
          <a:blip r:embed="rId3">
            <a:alphaModFix/>
          </a:blip>
          <a:stretch>
            <a:fillRect/>
          </a:stretch>
        </p:blipFill>
        <p:spPr>
          <a:xfrm>
            <a:off x="546750" y="1916691"/>
            <a:ext cx="4146225" cy="2428482"/>
          </a:xfrm>
          <a:prstGeom prst="rect">
            <a:avLst/>
          </a:prstGeom>
          <a:noFill/>
          <a:ln>
            <a:noFill/>
          </a:ln>
        </p:spPr>
      </p:pic>
      <p:pic>
        <p:nvPicPr>
          <p:cNvPr id="296" name="Google Shape;296;p37" title="Chart"/>
          <p:cNvPicPr preferRelativeResize="0"/>
          <p:nvPr/>
        </p:nvPicPr>
        <p:blipFill>
          <a:blip r:embed="rId4">
            <a:alphaModFix/>
          </a:blip>
          <a:stretch>
            <a:fillRect/>
          </a:stretch>
        </p:blipFill>
        <p:spPr>
          <a:xfrm>
            <a:off x="5011479" y="1984745"/>
            <a:ext cx="3707219" cy="2239926"/>
          </a:xfrm>
          <a:prstGeom prst="rect">
            <a:avLst/>
          </a:prstGeom>
          <a:noFill/>
          <a:ln>
            <a:noFill/>
          </a:ln>
        </p:spPr>
      </p:pic>
      <p:pic>
        <p:nvPicPr>
          <p:cNvPr id="6" name="Google Shape;807;p50">
            <a:extLst>
              <a:ext uri="{FF2B5EF4-FFF2-40B4-BE49-F238E27FC236}">
                <a16:creationId xmlns:a16="http://schemas.microsoft.com/office/drawing/2014/main" id="{1713AEEC-43B9-461B-81EE-2B7B228A82D7}"/>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a:spLocks noGrp="1"/>
          </p:cNvSpPr>
          <p:nvPr>
            <p:ph type="title"/>
          </p:nvPr>
        </p:nvSpPr>
        <p:spPr>
          <a:xfrm>
            <a:off x="0" y="0"/>
            <a:ext cx="9144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Do you intend to re-use online services in the future?</a:t>
            </a:r>
            <a:endParaRPr sz="1800"/>
          </a:p>
        </p:txBody>
      </p:sp>
      <p:sp>
        <p:nvSpPr>
          <p:cNvPr id="302" name="Google Shape;302;p38"/>
          <p:cNvSpPr txBox="1"/>
          <p:nvPr/>
        </p:nvSpPr>
        <p:spPr>
          <a:xfrm>
            <a:off x="5494200" y="1917125"/>
            <a:ext cx="3475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Companies that have stated that they have used the online services, </a:t>
            </a:r>
            <a:r>
              <a:rPr lang="en" sz="1200" b="1" i="1">
                <a:latin typeface="Roboto"/>
                <a:ea typeface="Roboto"/>
                <a:cs typeface="Roboto"/>
                <a:sym typeface="Roboto"/>
              </a:rPr>
              <a:t>in 86% of them state that they will continue to use them in the future </a:t>
            </a:r>
            <a:endParaRPr sz="1200" b="1" i="1">
              <a:latin typeface="Roboto"/>
              <a:ea typeface="Roboto"/>
              <a:cs typeface="Roboto"/>
              <a:sym typeface="Roboto"/>
            </a:endParaRPr>
          </a:p>
        </p:txBody>
      </p:sp>
      <p:pic>
        <p:nvPicPr>
          <p:cNvPr id="303" name="Google Shape;303;p38" title="Chart"/>
          <p:cNvPicPr preferRelativeResize="0"/>
          <p:nvPr/>
        </p:nvPicPr>
        <p:blipFill>
          <a:blip r:embed="rId3">
            <a:alphaModFix/>
          </a:blip>
          <a:stretch>
            <a:fillRect/>
          </a:stretch>
        </p:blipFill>
        <p:spPr>
          <a:xfrm>
            <a:off x="800986" y="1481470"/>
            <a:ext cx="4540814" cy="2487509"/>
          </a:xfrm>
          <a:prstGeom prst="rect">
            <a:avLst/>
          </a:prstGeom>
          <a:noFill/>
          <a:ln>
            <a:noFill/>
          </a:ln>
        </p:spPr>
      </p:pic>
      <p:pic>
        <p:nvPicPr>
          <p:cNvPr id="5" name="Google Shape;807;p50">
            <a:extLst>
              <a:ext uri="{FF2B5EF4-FFF2-40B4-BE49-F238E27FC236}">
                <a16:creationId xmlns:a16="http://schemas.microsoft.com/office/drawing/2014/main" id="{4E68E07E-1A60-4193-93AA-7CFA5B604E6E}"/>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title"/>
          </p:nvPr>
        </p:nvSpPr>
        <p:spPr>
          <a:xfrm>
            <a:off x="0" y="0"/>
            <a:ext cx="9087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Given the COVID-19 pandemic, do you intend to adopt an </a:t>
            </a:r>
            <a:br>
              <a:rPr lang="en" sz="1800" dirty="0"/>
            </a:br>
            <a:r>
              <a:rPr lang="en" sz="1800" dirty="0"/>
              <a:t>emergency plan/strategy?</a:t>
            </a:r>
            <a:endParaRPr sz="1800" dirty="0"/>
          </a:p>
        </p:txBody>
      </p:sp>
      <p:sp>
        <p:nvSpPr>
          <p:cNvPr id="309" name="Google Shape;309;p39"/>
          <p:cNvSpPr txBox="1"/>
          <p:nvPr/>
        </p:nvSpPr>
        <p:spPr>
          <a:xfrm>
            <a:off x="148075" y="896225"/>
            <a:ext cx="8829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Roboto"/>
                <a:ea typeface="Roboto"/>
                <a:cs typeface="Roboto"/>
                <a:sym typeface="Roboto"/>
              </a:rPr>
              <a:t>86% of interviewed companies </a:t>
            </a:r>
            <a:r>
              <a:rPr lang="en" sz="1200">
                <a:latin typeface="Roboto"/>
                <a:ea typeface="Roboto"/>
                <a:cs typeface="Roboto"/>
                <a:sym typeface="Roboto"/>
              </a:rPr>
              <a:t>at the beginning of the pandemic stated that they </a:t>
            </a:r>
            <a:r>
              <a:rPr lang="en" sz="1200" b="1">
                <a:latin typeface="Roboto"/>
                <a:ea typeface="Roboto"/>
                <a:cs typeface="Roboto"/>
                <a:sym typeface="Roboto"/>
              </a:rPr>
              <a:t>did not have an emergency strategy</a:t>
            </a:r>
            <a:endParaRPr sz="1200" b="1">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Today, a year later </a:t>
            </a:r>
            <a:r>
              <a:rPr lang="en" sz="1200" b="1">
                <a:latin typeface="Roboto"/>
                <a:ea typeface="Roboto"/>
                <a:cs typeface="Roboto"/>
                <a:sym typeface="Roboto"/>
              </a:rPr>
              <a:t>52% of companies declare</a:t>
            </a:r>
            <a:r>
              <a:rPr lang="en" sz="1200">
                <a:latin typeface="Roboto"/>
                <a:ea typeface="Roboto"/>
                <a:cs typeface="Roboto"/>
                <a:sym typeface="Roboto"/>
              </a:rPr>
              <a:t> that they </a:t>
            </a:r>
            <a:r>
              <a:rPr lang="en" sz="1200" b="1">
                <a:latin typeface="Roboto"/>
                <a:ea typeface="Roboto"/>
                <a:cs typeface="Roboto"/>
                <a:sym typeface="Roboto"/>
              </a:rPr>
              <a:t>will adopt an emergency plan</a:t>
            </a:r>
            <a:r>
              <a:rPr lang="en" sz="1200">
                <a:latin typeface="Roboto"/>
                <a:ea typeface="Roboto"/>
                <a:cs typeface="Roboto"/>
                <a:sym typeface="Roboto"/>
              </a:rPr>
              <a:t>, A</a:t>
            </a:r>
            <a:r>
              <a:rPr lang="en" sz="1200" b="1">
                <a:latin typeface="Roboto"/>
                <a:ea typeface="Roboto"/>
                <a:cs typeface="Roboto"/>
                <a:sym typeface="Roboto"/>
              </a:rPr>
              <a:t>griculture, Trade and Tourism are more predisposed.</a:t>
            </a:r>
            <a:endParaRPr sz="1200" b="1">
              <a:latin typeface="Roboto"/>
              <a:ea typeface="Roboto"/>
              <a:cs typeface="Roboto"/>
              <a:sym typeface="Roboto"/>
            </a:endParaRPr>
          </a:p>
        </p:txBody>
      </p:sp>
      <p:pic>
        <p:nvPicPr>
          <p:cNvPr id="310" name="Google Shape;310;p39" title="Chart"/>
          <p:cNvPicPr preferRelativeResize="0"/>
          <p:nvPr/>
        </p:nvPicPr>
        <p:blipFill>
          <a:blip r:embed="rId3">
            <a:alphaModFix/>
          </a:blip>
          <a:stretch>
            <a:fillRect/>
          </a:stretch>
        </p:blipFill>
        <p:spPr>
          <a:xfrm>
            <a:off x="152400" y="1972025"/>
            <a:ext cx="4690650" cy="2900385"/>
          </a:xfrm>
          <a:prstGeom prst="rect">
            <a:avLst/>
          </a:prstGeom>
          <a:noFill/>
          <a:ln>
            <a:noFill/>
          </a:ln>
        </p:spPr>
      </p:pic>
      <p:pic>
        <p:nvPicPr>
          <p:cNvPr id="311" name="Google Shape;311;p39" title="Chart"/>
          <p:cNvPicPr preferRelativeResize="0"/>
          <p:nvPr/>
        </p:nvPicPr>
        <p:blipFill>
          <a:blip r:embed="rId4">
            <a:alphaModFix/>
          </a:blip>
          <a:stretch>
            <a:fillRect/>
          </a:stretch>
        </p:blipFill>
        <p:spPr>
          <a:xfrm>
            <a:off x="4995450" y="1972025"/>
            <a:ext cx="3996150" cy="2470953"/>
          </a:xfrm>
          <a:prstGeom prst="rect">
            <a:avLst/>
          </a:prstGeom>
          <a:noFill/>
          <a:ln>
            <a:noFill/>
          </a:ln>
        </p:spPr>
      </p:pic>
      <p:pic>
        <p:nvPicPr>
          <p:cNvPr id="6" name="Google Shape;807;p50">
            <a:extLst>
              <a:ext uri="{FF2B5EF4-FFF2-40B4-BE49-F238E27FC236}">
                <a16:creationId xmlns:a16="http://schemas.microsoft.com/office/drawing/2014/main" id="{E5734ED3-1AEA-4002-B234-A1B00CB7030E}"/>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0" y="0"/>
            <a:ext cx="9087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Given the COVID-19 pandemic, do you intend to adopt an </a:t>
            </a:r>
            <a:br>
              <a:rPr lang="en" sz="1800" dirty="0"/>
            </a:br>
            <a:r>
              <a:rPr lang="en" sz="1800" dirty="0"/>
              <a:t>emergency plan/strategy?</a:t>
            </a:r>
            <a:endParaRPr sz="1800" dirty="0"/>
          </a:p>
          <a:p>
            <a:pPr marL="0" lvl="0" indent="0" algn="l" rtl="0">
              <a:spcBef>
                <a:spcPts val="0"/>
              </a:spcBef>
              <a:spcAft>
                <a:spcPts val="0"/>
              </a:spcAft>
              <a:buNone/>
            </a:pPr>
            <a:endParaRPr sz="1800" dirty="0"/>
          </a:p>
        </p:txBody>
      </p:sp>
      <p:sp>
        <p:nvSpPr>
          <p:cNvPr id="317" name="Google Shape;317;p40"/>
          <p:cNvSpPr txBox="1"/>
          <p:nvPr/>
        </p:nvSpPr>
        <p:spPr>
          <a:xfrm>
            <a:off x="148075" y="896225"/>
            <a:ext cx="8829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Roboto"/>
                <a:ea typeface="Roboto"/>
                <a:cs typeface="Roboto"/>
                <a:sym typeface="Roboto"/>
              </a:rPr>
              <a:t>60% of companies over 14 mln estimate that they will adopt emergency plans, while only 47% of companies up to 5 mln confirm this</a:t>
            </a:r>
            <a:endParaRPr sz="1200">
              <a:latin typeface="Roboto"/>
              <a:ea typeface="Roboto"/>
              <a:cs typeface="Roboto"/>
              <a:sym typeface="Roboto"/>
            </a:endParaRPr>
          </a:p>
        </p:txBody>
      </p:sp>
      <p:pic>
        <p:nvPicPr>
          <p:cNvPr id="318" name="Google Shape;318;p40" title="Chart"/>
          <p:cNvPicPr preferRelativeResize="0"/>
          <p:nvPr/>
        </p:nvPicPr>
        <p:blipFill>
          <a:blip r:embed="rId3">
            <a:alphaModFix/>
          </a:blip>
          <a:stretch>
            <a:fillRect/>
          </a:stretch>
        </p:blipFill>
        <p:spPr>
          <a:xfrm>
            <a:off x="1983800" y="1610525"/>
            <a:ext cx="5479851" cy="3388375"/>
          </a:xfrm>
          <a:prstGeom prst="rect">
            <a:avLst/>
          </a:prstGeom>
          <a:noFill/>
          <a:ln>
            <a:noFill/>
          </a:ln>
        </p:spPr>
      </p:pic>
      <p:pic>
        <p:nvPicPr>
          <p:cNvPr id="5" name="Google Shape;807;p50">
            <a:extLst>
              <a:ext uri="{FF2B5EF4-FFF2-40B4-BE49-F238E27FC236}">
                <a16:creationId xmlns:a16="http://schemas.microsoft.com/office/drawing/2014/main" id="{3C006D91-7973-4861-85EF-31D91E4F541C}"/>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0" y="0"/>
            <a:ext cx="9144000" cy="5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Did your investment plan change in the direction of innovation?</a:t>
            </a:r>
            <a:endParaRPr sz="1800" dirty="0"/>
          </a:p>
        </p:txBody>
      </p:sp>
      <p:sp>
        <p:nvSpPr>
          <p:cNvPr id="324" name="Google Shape;324;p41"/>
          <p:cNvSpPr txBox="1"/>
          <p:nvPr/>
        </p:nvSpPr>
        <p:spPr>
          <a:xfrm>
            <a:off x="288350" y="880625"/>
            <a:ext cx="8627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latin typeface="Roboto"/>
                <a:ea typeface="Roboto"/>
                <a:cs typeface="Roboto"/>
                <a:sym typeface="Roboto"/>
              </a:rPr>
              <a:t>The pandemic seems to </a:t>
            </a:r>
            <a:r>
              <a:rPr lang="en" sz="1200" b="1" dirty="0">
                <a:latin typeface="Roboto"/>
                <a:ea typeface="Roboto"/>
                <a:cs typeface="Roboto"/>
                <a:sym typeface="Roboto"/>
              </a:rPr>
              <a:t>have accelerated the need for companies to focus on Innovation</a:t>
            </a:r>
            <a:r>
              <a:rPr lang="en" sz="1200" dirty="0">
                <a:latin typeface="Roboto"/>
                <a:ea typeface="Roboto"/>
                <a:cs typeface="Roboto"/>
                <a:sym typeface="Roboto"/>
              </a:rPr>
              <a:t>,</a:t>
            </a:r>
            <a:r>
              <a:rPr lang="en" sz="1200" b="1" dirty="0">
                <a:latin typeface="Roboto"/>
                <a:ea typeface="Roboto"/>
                <a:cs typeface="Roboto"/>
                <a:sym typeface="Roboto"/>
              </a:rPr>
              <a:t> 57% of respondents</a:t>
            </a:r>
            <a:r>
              <a:rPr lang="en" sz="1200" dirty="0">
                <a:latin typeface="Roboto"/>
                <a:ea typeface="Roboto"/>
                <a:cs typeface="Roboto"/>
                <a:sym typeface="Roboto"/>
              </a:rPr>
              <a:t> say they </a:t>
            </a:r>
            <a:r>
              <a:rPr lang="en" sz="1200" b="1" dirty="0">
                <a:latin typeface="Roboto"/>
                <a:ea typeface="Roboto"/>
                <a:cs typeface="Roboto"/>
                <a:sym typeface="Roboto"/>
              </a:rPr>
              <a:t>changed their investment plans towards Innovation</a:t>
            </a:r>
            <a:r>
              <a:rPr lang="en" sz="1200" dirty="0">
                <a:latin typeface="Roboto"/>
                <a:ea typeface="Roboto"/>
                <a:cs typeface="Roboto"/>
                <a:sym typeface="Roboto"/>
              </a:rPr>
              <a:t>, mainly new technologies and risk management</a:t>
            </a:r>
            <a:endParaRPr sz="1200" dirty="0">
              <a:latin typeface="Roboto"/>
              <a:ea typeface="Roboto"/>
              <a:cs typeface="Roboto"/>
              <a:sym typeface="Roboto"/>
            </a:endParaRPr>
          </a:p>
          <a:p>
            <a:pPr marL="0" lvl="0" indent="0" algn="ctr" rtl="0">
              <a:spcBef>
                <a:spcPts val="0"/>
              </a:spcBef>
              <a:spcAft>
                <a:spcPts val="0"/>
              </a:spcAft>
              <a:buNone/>
            </a:pPr>
            <a:endParaRPr sz="1200" dirty="0">
              <a:latin typeface="Roboto"/>
              <a:ea typeface="Roboto"/>
              <a:cs typeface="Roboto"/>
              <a:sym typeface="Roboto"/>
            </a:endParaRPr>
          </a:p>
          <a:p>
            <a:pPr marL="0" lvl="0" indent="0" algn="ctr" rtl="0">
              <a:spcBef>
                <a:spcPts val="0"/>
              </a:spcBef>
              <a:spcAft>
                <a:spcPts val="0"/>
              </a:spcAft>
              <a:buNone/>
            </a:pPr>
            <a:r>
              <a:rPr lang="en" sz="1200" b="1" dirty="0">
                <a:latin typeface="Roboto"/>
                <a:ea typeface="Roboto"/>
                <a:cs typeface="Roboto"/>
                <a:sym typeface="Roboto"/>
              </a:rPr>
              <a:t>Agriculture is the sector with the highest desire to orient towards Innovation</a:t>
            </a:r>
            <a:endParaRPr sz="1200" b="1" dirty="0">
              <a:latin typeface="Roboto"/>
              <a:ea typeface="Roboto"/>
              <a:cs typeface="Roboto"/>
              <a:sym typeface="Roboto"/>
            </a:endParaRPr>
          </a:p>
        </p:txBody>
      </p:sp>
      <p:pic>
        <p:nvPicPr>
          <p:cNvPr id="325" name="Google Shape;325;p41" title="Chart"/>
          <p:cNvPicPr preferRelativeResize="0"/>
          <p:nvPr/>
        </p:nvPicPr>
        <p:blipFill>
          <a:blip r:embed="rId3">
            <a:alphaModFix/>
          </a:blip>
          <a:stretch>
            <a:fillRect/>
          </a:stretch>
        </p:blipFill>
        <p:spPr>
          <a:xfrm>
            <a:off x="4639074" y="1956425"/>
            <a:ext cx="4352526" cy="2691312"/>
          </a:xfrm>
          <a:prstGeom prst="rect">
            <a:avLst/>
          </a:prstGeom>
          <a:noFill/>
          <a:ln>
            <a:noFill/>
          </a:ln>
        </p:spPr>
      </p:pic>
      <p:pic>
        <p:nvPicPr>
          <p:cNvPr id="326" name="Google Shape;326;p41" title="Chart"/>
          <p:cNvPicPr preferRelativeResize="0"/>
          <p:nvPr/>
        </p:nvPicPr>
        <p:blipFill>
          <a:blip r:embed="rId4">
            <a:alphaModFix/>
          </a:blip>
          <a:stretch>
            <a:fillRect/>
          </a:stretch>
        </p:blipFill>
        <p:spPr>
          <a:xfrm>
            <a:off x="152400" y="1956425"/>
            <a:ext cx="4334274" cy="2680026"/>
          </a:xfrm>
          <a:prstGeom prst="rect">
            <a:avLst/>
          </a:prstGeom>
          <a:noFill/>
          <a:ln>
            <a:noFill/>
          </a:ln>
        </p:spPr>
      </p:pic>
      <p:pic>
        <p:nvPicPr>
          <p:cNvPr id="6" name="Google Shape;807;p50">
            <a:extLst>
              <a:ext uri="{FF2B5EF4-FFF2-40B4-BE49-F238E27FC236}">
                <a16:creationId xmlns:a16="http://schemas.microsoft.com/office/drawing/2014/main" id="{1B259CA7-D6DD-4C90-B9AC-764FA1576A3E}"/>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616" y="0"/>
            <a:ext cx="4210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Sample Profile </a:t>
            </a:r>
            <a:endParaRPr dirty="0"/>
          </a:p>
        </p:txBody>
      </p:sp>
      <p:sp>
        <p:nvSpPr>
          <p:cNvPr id="113" name="Google Shape;113;p15"/>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14" name="Google Shape;114;p15"/>
          <p:cNvSpPr txBox="1"/>
          <p:nvPr/>
        </p:nvSpPr>
        <p:spPr>
          <a:xfrm>
            <a:off x="4983089" y="3630275"/>
            <a:ext cx="394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Roboto"/>
                <a:ea typeface="Roboto"/>
                <a:cs typeface="Roboto"/>
                <a:sym typeface="Roboto"/>
              </a:rPr>
              <a:t>The sample includes companies from every region of the country, mainly Albanian-owned companies</a:t>
            </a:r>
            <a:endParaRPr i="1">
              <a:latin typeface="Roboto"/>
              <a:ea typeface="Roboto"/>
              <a:cs typeface="Roboto"/>
              <a:sym typeface="Roboto"/>
            </a:endParaRPr>
          </a:p>
        </p:txBody>
      </p:sp>
      <p:pic>
        <p:nvPicPr>
          <p:cNvPr id="115" name="Google Shape;115;p15" title="Chart"/>
          <p:cNvPicPr preferRelativeResize="0"/>
          <p:nvPr/>
        </p:nvPicPr>
        <p:blipFill>
          <a:blip r:embed="rId3">
            <a:alphaModFix/>
          </a:blip>
          <a:stretch>
            <a:fillRect/>
          </a:stretch>
        </p:blipFill>
        <p:spPr>
          <a:xfrm>
            <a:off x="0" y="2199751"/>
            <a:ext cx="4558149" cy="2818455"/>
          </a:xfrm>
          <a:prstGeom prst="rect">
            <a:avLst/>
          </a:prstGeom>
          <a:noFill/>
          <a:ln>
            <a:noFill/>
          </a:ln>
        </p:spPr>
      </p:pic>
      <p:pic>
        <p:nvPicPr>
          <p:cNvPr id="116" name="Google Shape;116;p15" title="Chart"/>
          <p:cNvPicPr preferRelativeResize="0"/>
          <p:nvPr/>
        </p:nvPicPr>
        <p:blipFill>
          <a:blip r:embed="rId4">
            <a:alphaModFix/>
          </a:blip>
          <a:stretch>
            <a:fillRect/>
          </a:stretch>
        </p:blipFill>
        <p:spPr>
          <a:xfrm>
            <a:off x="4848239" y="898098"/>
            <a:ext cx="4210200" cy="2603305"/>
          </a:xfrm>
          <a:prstGeom prst="rect">
            <a:avLst/>
          </a:prstGeom>
          <a:noFill/>
          <a:ln>
            <a:noFill/>
          </a:ln>
        </p:spPr>
      </p:pic>
      <p:pic>
        <p:nvPicPr>
          <p:cNvPr id="7" name="Google Shape;807;p50">
            <a:extLst>
              <a:ext uri="{FF2B5EF4-FFF2-40B4-BE49-F238E27FC236}">
                <a16:creationId xmlns:a16="http://schemas.microsoft.com/office/drawing/2014/main" id="{E9B12654-001B-4842-93E3-745E2AFE37A8}"/>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0" y="0"/>
            <a:ext cx="49722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Did your investment plan change in the direction of innovation?</a:t>
            </a:r>
            <a:endParaRPr sz="1800" dirty="0"/>
          </a:p>
          <a:p>
            <a:pPr marL="0" lvl="0" indent="0" algn="l" rtl="0">
              <a:spcBef>
                <a:spcPts val="0"/>
              </a:spcBef>
              <a:spcAft>
                <a:spcPts val="0"/>
              </a:spcAft>
              <a:buNone/>
            </a:pPr>
            <a:endParaRPr sz="1800" dirty="0"/>
          </a:p>
        </p:txBody>
      </p:sp>
      <p:sp>
        <p:nvSpPr>
          <p:cNvPr id="332" name="Google Shape;332;p42"/>
          <p:cNvSpPr txBox="1"/>
          <p:nvPr/>
        </p:nvSpPr>
        <p:spPr>
          <a:xfrm>
            <a:off x="374300" y="1161175"/>
            <a:ext cx="38187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latin typeface="Roboto"/>
                <a:ea typeface="Roboto"/>
                <a:cs typeface="Roboto"/>
                <a:sym typeface="Roboto"/>
              </a:rPr>
              <a:t>Agriculture will invest more in strengthening trade channels, risk management and new technologies</a:t>
            </a:r>
            <a:endParaRPr sz="1200" b="1" i="1">
              <a:latin typeface="Roboto"/>
              <a:ea typeface="Roboto"/>
              <a:cs typeface="Roboto"/>
              <a:sym typeface="Roboto"/>
            </a:endParaRPr>
          </a:p>
          <a:p>
            <a:pPr marL="0" lvl="0" indent="0" algn="ctr" rtl="0">
              <a:spcBef>
                <a:spcPts val="0"/>
              </a:spcBef>
              <a:spcAft>
                <a:spcPts val="0"/>
              </a:spcAft>
              <a:buNone/>
            </a:pPr>
            <a:endParaRPr sz="1200" b="1"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Tourism in risk management and vocational training</a:t>
            </a:r>
            <a:r>
              <a:rPr lang="en" sz="1200" i="1">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333" name="Google Shape;333;p42" title="Chart"/>
          <p:cNvPicPr preferRelativeResize="0"/>
          <p:nvPr/>
        </p:nvPicPr>
        <p:blipFill>
          <a:blip r:embed="rId3">
            <a:alphaModFix/>
          </a:blip>
          <a:stretch>
            <a:fillRect/>
          </a:stretch>
        </p:blipFill>
        <p:spPr>
          <a:xfrm>
            <a:off x="152400" y="2637175"/>
            <a:ext cx="3806886" cy="2353925"/>
          </a:xfrm>
          <a:prstGeom prst="rect">
            <a:avLst/>
          </a:prstGeom>
          <a:noFill/>
          <a:ln>
            <a:noFill/>
          </a:ln>
        </p:spPr>
      </p:pic>
      <p:pic>
        <p:nvPicPr>
          <p:cNvPr id="334" name="Google Shape;334;p42" title="Chart"/>
          <p:cNvPicPr preferRelativeResize="0"/>
          <p:nvPr/>
        </p:nvPicPr>
        <p:blipFill>
          <a:blip r:embed="rId4">
            <a:alphaModFix/>
          </a:blip>
          <a:stretch>
            <a:fillRect/>
          </a:stretch>
        </p:blipFill>
        <p:spPr>
          <a:xfrm>
            <a:off x="5124600" y="152400"/>
            <a:ext cx="3614149" cy="2088550"/>
          </a:xfrm>
          <a:prstGeom prst="rect">
            <a:avLst/>
          </a:prstGeom>
          <a:noFill/>
          <a:ln>
            <a:noFill/>
          </a:ln>
        </p:spPr>
      </p:pic>
      <p:pic>
        <p:nvPicPr>
          <p:cNvPr id="335" name="Google Shape;335;p42" title="Chart"/>
          <p:cNvPicPr preferRelativeResize="0"/>
          <p:nvPr/>
        </p:nvPicPr>
        <p:blipFill>
          <a:blip r:embed="rId5">
            <a:alphaModFix/>
          </a:blip>
          <a:stretch>
            <a:fillRect/>
          </a:stretch>
        </p:blipFill>
        <p:spPr>
          <a:xfrm>
            <a:off x="4345400" y="2393350"/>
            <a:ext cx="4201212" cy="2597749"/>
          </a:xfrm>
          <a:prstGeom prst="rect">
            <a:avLst/>
          </a:prstGeom>
          <a:noFill/>
          <a:ln>
            <a:noFill/>
          </a:ln>
        </p:spPr>
      </p:pic>
      <p:pic>
        <p:nvPicPr>
          <p:cNvPr id="7" name="Google Shape;807;p50">
            <a:extLst>
              <a:ext uri="{FF2B5EF4-FFF2-40B4-BE49-F238E27FC236}">
                <a16:creationId xmlns:a16="http://schemas.microsoft.com/office/drawing/2014/main" id="{45F9180D-6E09-4B66-A190-D1AD681F65D3}"/>
              </a:ext>
            </a:extLst>
          </p:cNvPr>
          <p:cNvPicPr preferRelativeResize="0"/>
          <p:nvPr/>
        </p:nvPicPr>
        <p:blipFill>
          <a:blip r:embed="rId6">
            <a:alphaModFix/>
          </a:blip>
          <a:stretch>
            <a:fillRect/>
          </a:stretch>
        </p:blipFill>
        <p:spPr>
          <a:xfrm>
            <a:off x="7674550" y="-12"/>
            <a:ext cx="1422405" cy="5120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0" y="0"/>
            <a:ext cx="91059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Did your investment plan change in the direction of innovation?</a:t>
            </a:r>
            <a:endParaRPr sz="1800" dirty="0"/>
          </a:p>
          <a:p>
            <a:pPr marL="0" lvl="0" indent="0" algn="l" rtl="0">
              <a:spcBef>
                <a:spcPts val="0"/>
              </a:spcBef>
              <a:spcAft>
                <a:spcPts val="0"/>
              </a:spcAft>
              <a:buNone/>
            </a:pPr>
            <a:endParaRPr sz="1800" dirty="0"/>
          </a:p>
        </p:txBody>
      </p:sp>
      <p:sp>
        <p:nvSpPr>
          <p:cNvPr id="341" name="Google Shape;341;p43"/>
          <p:cNvSpPr txBox="1"/>
          <p:nvPr/>
        </p:nvSpPr>
        <p:spPr>
          <a:xfrm>
            <a:off x="499000" y="826075"/>
            <a:ext cx="78318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i="1">
                <a:latin typeface="Roboto"/>
                <a:ea typeface="Roboto"/>
                <a:cs typeface="Roboto"/>
                <a:sym typeface="Roboto"/>
              </a:rPr>
              <a:t>Despite the size, the declaring companies have changed their investment plans towards Innovation, mainly risk management and professional training.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342" name="Google Shape;342;p43" title="Chart"/>
          <p:cNvPicPr preferRelativeResize="0"/>
          <p:nvPr/>
        </p:nvPicPr>
        <p:blipFill>
          <a:blip r:embed="rId3">
            <a:alphaModFix/>
          </a:blip>
          <a:stretch>
            <a:fillRect/>
          </a:stretch>
        </p:blipFill>
        <p:spPr>
          <a:xfrm>
            <a:off x="152400" y="1747975"/>
            <a:ext cx="4605075" cy="2847471"/>
          </a:xfrm>
          <a:prstGeom prst="rect">
            <a:avLst/>
          </a:prstGeom>
          <a:noFill/>
          <a:ln>
            <a:noFill/>
          </a:ln>
        </p:spPr>
      </p:pic>
      <p:pic>
        <p:nvPicPr>
          <p:cNvPr id="343" name="Google Shape;343;p43" title="Chart"/>
          <p:cNvPicPr preferRelativeResize="0"/>
          <p:nvPr/>
        </p:nvPicPr>
        <p:blipFill>
          <a:blip r:embed="rId4">
            <a:alphaModFix/>
          </a:blip>
          <a:stretch>
            <a:fillRect/>
          </a:stretch>
        </p:blipFill>
        <p:spPr>
          <a:xfrm>
            <a:off x="4909875" y="1747975"/>
            <a:ext cx="4081725" cy="2523867"/>
          </a:xfrm>
          <a:prstGeom prst="rect">
            <a:avLst/>
          </a:prstGeom>
          <a:noFill/>
          <a:ln>
            <a:noFill/>
          </a:ln>
        </p:spPr>
      </p:pic>
      <p:pic>
        <p:nvPicPr>
          <p:cNvPr id="6" name="Google Shape;807;p50">
            <a:extLst>
              <a:ext uri="{FF2B5EF4-FFF2-40B4-BE49-F238E27FC236}">
                <a16:creationId xmlns:a16="http://schemas.microsoft.com/office/drawing/2014/main" id="{E6401A4D-32BE-4CB9-BCB9-BFCA13C69310}"/>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347"/>
        <p:cNvGrpSpPr/>
        <p:nvPr/>
      </p:nvGrpSpPr>
      <p:grpSpPr>
        <a:xfrm>
          <a:off x="0" y="0"/>
          <a:ext cx="0" cy="0"/>
          <a:chOff x="0" y="0"/>
          <a:chExt cx="0" cy="0"/>
        </a:xfrm>
      </p:grpSpPr>
      <p:pic>
        <p:nvPicPr>
          <p:cNvPr id="7" name="Picture 6">
            <a:extLst>
              <a:ext uri="{FF2B5EF4-FFF2-40B4-BE49-F238E27FC236}">
                <a16:creationId xmlns:a16="http://schemas.microsoft.com/office/drawing/2014/main" id="{372BD5FB-AC54-4906-9790-E1740C4E7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55" y="2145546"/>
            <a:ext cx="5564895" cy="2780444"/>
          </a:xfrm>
          <a:prstGeom prst="rect">
            <a:avLst/>
          </a:prstGeom>
        </p:spPr>
      </p:pic>
      <p:sp>
        <p:nvSpPr>
          <p:cNvPr id="8" name="Rectangle 7">
            <a:extLst>
              <a:ext uri="{FF2B5EF4-FFF2-40B4-BE49-F238E27FC236}">
                <a16:creationId xmlns:a16="http://schemas.microsoft.com/office/drawing/2014/main" id="{0E6C3D22-6980-4C38-8CF4-3C3397CF305B}"/>
              </a:ext>
            </a:extLst>
          </p:cNvPr>
          <p:cNvSpPr/>
          <p:nvPr/>
        </p:nvSpPr>
        <p:spPr>
          <a:xfrm>
            <a:off x="1247675" y="1126198"/>
            <a:ext cx="6161572" cy="70788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solidFill>
                  <a:schemeClr val="lt1"/>
                </a:solidFill>
                <a:latin typeface="Lato"/>
                <a:ea typeface="Lato"/>
                <a:cs typeface="Lato"/>
                <a:sym typeface="Nunito"/>
              </a:rPr>
              <a:t>The Investment Council facilitates the development of mutual trust between the business community and the government in Albania and contributes to an incremental institutionalization of effective policy dialogue. It contributes to the national reform and economic transition process by enhancing institutions, laws and policies that promote market functioning and efficiency.</a:t>
            </a:r>
          </a:p>
        </p:txBody>
      </p:sp>
      <p:sp>
        <p:nvSpPr>
          <p:cNvPr id="9" name="Google Shape;808;p50">
            <a:extLst>
              <a:ext uri="{FF2B5EF4-FFF2-40B4-BE49-F238E27FC236}">
                <a16:creationId xmlns:a16="http://schemas.microsoft.com/office/drawing/2014/main" id="{16E7E80F-D8FC-4418-A93F-0D5B53BF3618}"/>
              </a:ext>
            </a:extLst>
          </p:cNvPr>
          <p:cNvSpPr txBox="1">
            <a:spLocks noGrp="1"/>
          </p:cNvSpPr>
          <p:nvPr>
            <p:ph type="title"/>
          </p:nvPr>
        </p:nvSpPr>
        <p:spPr>
          <a:xfrm>
            <a:off x="1226410" y="554488"/>
            <a:ext cx="5857800" cy="6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dirty="0">
                <a:solidFill>
                  <a:srgbClr val="FFFFFF"/>
                </a:solidFill>
                <a:latin typeface="Raleway"/>
                <a:ea typeface="Raleway"/>
                <a:cs typeface="Raleway"/>
                <a:sym typeface="Raleway"/>
              </a:rPr>
              <a:t>About Investment Council in Albania</a:t>
            </a:r>
            <a:endParaRPr sz="2100" dirty="0">
              <a:solidFill>
                <a:srgbClr val="FFFFFF"/>
              </a:solidFill>
              <a:latin typeface="Raleway"/>
              <a:ea typeface="Raleway"/>
              <a:cs typeface="Raleway"/>
              <a:sym typeface="Raleway"/>
            </a:endParaRPr>
          </a:p>
        </p:txBody>
      </p:sp>
      <p:sp>
        <p:nvSpPr>
          <p:cNvPr id="10" name="Google Shape;806;p50">
            <a:extLst>
              <a:ext uri="{FF2B5EF4-FFF2-40B4-BE49-F238E27FC236}">
                <a16:creationId xmlns:a16="http://schemas.microsoft.com/office/drawing/2014/main" id="{2491689C-6067-4C96-BD14-3BCB06B38388}"/>
              </a:ext>
            </a:extLst>
          </p:cNvPr>
          <p:cNvSpPr/>
          <p:nvPr/>
        </p:nvSpPr>
        <p:spPr>
          <a:xfrm>
            <a:off x="0" y="0"/>
            <a:ext cx="9144000" cy="52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807;p50">
            <a:extLst>
              <a:ext uri="{FF2B5EF4-FFF2-40B4-BE49-F238E27FC236}">
                <a16:creationId xmlns:a16="http://schemas.microsoft.com/office/drawing/2014/main" id="{C3F538B2-9CCD-4ED8-9724-0A61FA5F508B}"/>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0" y="0"/>
            <a:ext cx="4210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Sample Profile </a:t>
            </a:r>
            <a:endParaRPr dirty="0"/>
          </a:p>
        </p:txBody>
      </p:sp>
      <p:pic>
        <p:nvPicPr>
          <p:cNvPr id="122" name="Google Shape;122;p16" title="Chart"/>
          <p:cNvPicPr preferRelativeResize="0"/>
          <p:nvPr/>
        </p:nvPicPr>
        <p:blipFill>
          <a:blip r:embed="rId3">
            <a:alphaModFix/>
          </a:blip>
          <a:stretch>
            <a:fillRect/>
          </a:stretch>
        </p:blipFill>
        <p:spPr>
          <a:xfrm>
            <a:off x="290250" y="1414222"/>
            <a:ext cx="3842815" cy="2315055"/>
          </a:xfrm>
          <a:prstGeom prst="rect">
            <a:avLst/>
          </a:prstGeom>
          <a:noFill/>
          <a:ln>
            <a:noFill/>
          </a:ln>
        </p:spPr>
      </p:pic>
      <p:pic>
        <p:nvPicPr>
          <p:cNvPr id="123" name="Google Shape;123;p16" title="Chart"/>
          <p:cNvPicPr preferRelativeResize="0"/>
          <p:nvPr/>
        </p:nvPicPr>
        <p:blipFill>
          <a:blip r:embed="rId4">
            <a:alphaModFix/>
          </a:blip>
          <a:stretch>
            <a:fillRect/>
          </a:stretch>
        </p:blipFill>
        <p:spPr>
          <a:xfrm>
            <a:off x="4731321" y="2919453"/>
            <a:ext cx="3774933" cy="2096828"/>
          </a:xfrm>
          <a:prstGeom prst="rect">
            <a:avLst/>
          </a:prstGeom>
          <a:noFill/>
          <a:ln>
            <a:noFill/>
          </a:ln>
        </p:spPr>
      </p:pic>
      <p:pic>
        <p:nvPicPr>
          <p:cNvPr id="124" name="Google Shape;124;p16" title="Chart"/>
          <p:cNvPicPr preferRelativeResize="0"/>
          <p:nvPr/>
        </p:nvPicPr>
        <p:blipFill>
          <a:blip r:embed="rId5">
            <a:alphaModFix/>
          </a:blip>
          <a:stretch>
            <a:fillRect/>
          </a:stretch>
        </p:blipFill>
        <p:spPr>
          <a:xfrm>
            <a:off x="4806584" y="713900"/>
            <a:ext cx="3522921" cy="2096828"/>
          </a:xfrm>
          <a:prstGeom prst="rect">
            <a:avLst/>
          </a:prstGeom>
          <a:noFill/>
          <a:ln>
            <a:noFill/>
          </a:ln>
        </p:spPr>
      </p:pic>
      <p:pic>
        <p:nvPicPr>
          <p:cNvPr id="6" name="Google Shape;807;p50">
            <a:extLst>
              <a:ext uri="{FF2B5EF4-FFF2-40B4-BE49-F238E27FC236}">
                <a16:creationId xmlns:a16="http://schemas.microsoft.com/office/drawing/2014/main" id="{FED4625E-97B0-478C-8A6C-E8FD38DBB6DF}"/>
              </a:ext>
            </a:extLst>
          </p:cNvPr>
          <p:cNvPicPr preferRelativeResize="0"/>
          <p:nvPr/>
        </p:nvPicPr>
        <p:blipFill>
          <a:blip r:embed="rId6">
            <a:alphaModFix/>
          </a:blip>
          <a:stretch>
            <a:fillRect/>
          </a:stretch>
        </p:blipFill>
        <p:spPr>
          <a:xfrm>
            <a:off x="7674550" y="-12"/>
            <a:ext cx="1422405" cy="5120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body" idx="2"/>
          </p:nvPr>
        </p:nvSpPr>
        <p:spPr>
          <a:xfrm>
            <a:off x="4622425" y="961950"/>
            <a:ext cx="4482600" cy="2336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200"/>
              <a:t>Economic Growth and COVID-19</a:t>
            </a:r>
            <a:endParaRPr/>
          </a:p>
        </p:txBody>
      </p:sp>
      <p:sp>
        <p:nvSpPr>
          <p:cNvPr id="130" name="Google Shape;130;p17"/>
          <p:cNvSpPr txBox="1"/>
          <p:nvPr/>
        </p:nvSpPr>
        <p:spPr>
          <a:xfrm>
            <a:off x="5463025" y="3137750"/>
            <a:ext cx="3000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i="1">
                <a:solidFill>
                  <a:schemeClr val="lt1"/>
                </a:solidFill>
                <a:latin typeface="Roboto"/>
                <a:ea typeface="Roboto"/>
                <a:cs typeface="Roboto"/>
                <a:sym typeface="Roboto"/>
              </a:rPr>
              <a:t>The effects of COVID-19 and expectations for the future</a:t>
            </a:r>
            <a:endParaRPr sz="1900" i="1">
              <a:solidFill>
                <a:schemeClr val="lt1"/>
              </a:solidFill>
              <a:latin typeface="Roboto"/>
              <a:ea typeface="Roboto"/>
              <a:cs typeface="Roboto"/>
              <a:sym typeface="Roboto"/>
            </a:endParaRPr>
          </a:p>
        </p:txBody>
      </p:sp>
      <p:pic>
        <p:nvPicPr>
          <p:cNvPr id="131" name="Google Shape;131;p17"/>
          <p:cNvPicPr preferRelativeResize="0"/>
          <p:nvPr/>
        </p:nvPicPr>
        <p:blipFill>
          <a:blip r:embed="rId3">
            <a:alphaModFix/>
          </a:blip>
          <a:stretch>
            <a:fillRect/>
          </a:stretch>
        </p:blipFill>
        <p:spPr>
          <a:xfrm>
            <a:off x="106300" y="1089713"/>
            <a:ext cx="4356600" cy="2964080"/>
          </a:xfrm>
          <a:prstGeom prst="rect">
            <a:avLst/>
          </a:prstGeom>
          <a:noFill/>
          <a:ln>
            <a:noFill/>
          </a:ln>
        </p:spPr>
      </p:pic>
      <p:pic>
        <p:nvPicPr>
          <p:cNvPr id="5" name="Google Shape;87;p13">
            <a:extLst>
              <a:ext uri="{FF2B5EF4-FFF2-40B4-BE49-F238E27FC236}">
                <a16:creationId xmlns:a16="http://schemas.microsoft.com/office/drawing/2014/main" id="{7B667D68-D139-48A2-872B-F614DC0AE5C2}"/>
              </a:ext>
            </a:extLst>
          </p:cNvPr>
          <p:cNvPicPr preferRelativeResize="0"/>
          <p:nvPr/>
        </p:nvPicPr>
        <p:blipFill>
          <a:blip r:embed="rId4">
            <a:alphaModFix/>
          </a:blip>
          <a:stretch>
            <a:fillRect/>
          </a:stretch>
        </p:blipFill>
        <p:spPr>
          <a:xfrm>
            <a:off x="0" y="0"/>
            <a:ext cx="2495350" cy="89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0" y="0"/>
            <a:ext cx="9144000" cy="6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How do you  assess COVID19 impact on your business activity, one year </a:t>
            </a:r>
            <a:br>
              <a:rPr lang="en" sz="1800" dirty="0"/>
            </a:br>
            <a:r>
              <a:rPr lang="en" sz="1800" dirty="0"/>
              <a:t>after COVID19 pandemic start?</a:t>
            </a:r>
            <a:endParaRPr sz="1800" dirty="0"/>
          </a:p>
        </p:txBody>
      </p:sp>
      <p:sp>
        <p:nvSpPr>
          <p:cNvPr id="137" name="Google Shape;137;p18"/>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38" name="Google Shape;138;p18"/>
          <p:cNvSpPr txBox="1"/>
          <p:nvPr/>
        </p:nvSpPr>
        <p:spPr>
          <a:xfrm>
            <a:off x="173250" y="838038"/>
            <a:ext cx="4097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During </a:t>
            </a:r>
            <a:r>
              <a:rPr lang="en" sz="1200" b="1" i="1">
                <a:latin typeface="Roboto"/>
                <a:ea typeface="Roboto"/>
                <a:cs typeface="Roboto"/>
                <a:sym typeface="Roboto"/>
              </a:rPr>
              <a:t>April 2020, 97% of respondents</a:t>
            </a:r>
            <a:r>
              <a:rPr lang="en" sz="1200" i="1">
                <a:latin typeface="Roboto"/>
                <a:ea typeface="Roboto"/>
                <a:cs typeface="Roboto"/>
                <a:sym typeface="Roboto"/>
              </a:rPr>
              <a:t> estimated that COVID-19 would have a negative / very negative impact;</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One year later, </a:t>
            </a:r>
            <a:r>
              <a:rPr lang="en" sz="1200" b="1" i="1">
                <a:latin typeface="Roboto"/>
                <a:ea typeface="Roboto"/>
                <a:cs typeface="Roboto"/>
                <a:sym typeface="Roboto"/>
              </a:rPr>
              <a:t>89% of companies</a:t>
            </a:r>
            <a:r>
              <a:rPr lang="en" sz="1200" i="1">
                <a:latin typeface="Roboto"/>
                <a:ea typeface="Roboto"/>
                <a:cs typeface="Roboto"/>
                <a:sym typeface="Roboto"/>
              </a:rPr>
              <a:t> confirm the negative / very negative effect of the pandemic on their activity</a:t>
            </a:r>
            <a:endParaRPr sz="1200" i="1">
              <a:latin typeface="Roboto"/>
              <a:ea typeface="Roboto"/>
              <a:cs typeface="Roboto"/>
              <a:sym typeface="Roboto"/>
            </a:endParaRPr>
          </a:p>
        </p:txBody>
      </p:sp>
      <p:sp>
        <p:nvSpPr>
          <p:cNvPr id="139" name="Google Shape;139;p18"/>
          <p:cNvSpPr txBox="1"/>
          <p:nvPr/>
        </p:nvSpPr>
        <p:spPr>
          <a:xfrm>
            <a:off x="4842150" y="561000"/>
            <a:ext cx="41382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All sectors assessed a </a:t>
            </a:r>
            <a:r>
              <a:rPr lang="en" sz="1200" b="1" i="1">
                <a:latin typeface="Roboto"/>
                <a:ea typeface="Roboto"/>
                <a:cs typeface="Roboto"/>
                <a:sym typeface="Roboto"/>
              </a:rPr>
              <a:t>negative impact</a:t>
            </a:r>
            <a:r>
              <a:rPr lang="en" sz="1200" i="1">
                <a:latin typeface="Roboto"/>
                <a:ea typeface="Roboto"/>
                <a:cs typeface="Roboto"/>
                <a:sym typeface="Roboto"/>
              </a:rPr>
              <a:t> which is confirmed by the data of 1 year later;</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Tourism, Industry and Trade </a:t>
            </a:r>
            <a:r>
              <a:rPr lang="en" sz="1200" i="1">
                <a:latin typeface="Roboto"/>
                <a:ea typeface="Roboto"/>
                <a:cs typeface="Roboto"/>
                <a:sym typeface="Roboto"/>
              </a:rPr>
              <a:t>are the most affected sectors by the COVID-19 pandemic; </a:t>
            </a:r>
            <a:r>
              <a:rPr lang="en" sz="1200" b="1" i="1">
                <a:latin typeface="Roboto"/>
                <a:ea typeface="Roboto"/>
                <a:cs typeface="Roboto"/>
                <a:sym typeface="Roboto"/>
              </a:rPr>
              <a:t>Construction and Agriculture are the sectors least affected</a:t>
            </a:r>
            <a:r>
              <a:rPr lang="en" sz="1200" i="1">
                <a:latin typeface="Roboto"/>
                <a:ea typeface="Roboto"/>
                <a:cs typeface="Roboto"/>
                <a:sym typeface="Roboto"/>
              </a:rPr>
              <a:t> by the pandemic</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b="1" i="1">
                <a:latin typeface="Roboto"/>
                <a:ea typeface="Roboto"/>
                <a:cs typeface="Roboto"/>
                <a:sym typeface="Roboto"/>
              </a:rPr>
              <a:t>98% of exporters </a:t>
            </a:r>
            <a:r>
              <a:rPr lang="en" sz="1200" i="1">
                <a:latin typeface="Roboto"/>
                <a:ea typeface="Roboto"/>
                <a:cs typeface="Roboto"/>
                <a:sym typeface="Roboto"/>
              </a:rPr>
              <a:t>declared the negative/very negative effect (32% considered it as very negative)</a:t>
            </a:r>
            <a:endParaRPr sz="1200" i="1">
              <a:latin typeface="Roboto"/>
              <a:ea typeface="Roboto"/>
              <a:cs typeface="Roboto"/>
              <a:sym typeface="Roboto"/>
            </a:endParaRPr>
          </a:p>
        </p:txBody>
      </p:sp>
      <p:pic>
        <p:nvPicPr>
          <p:cNvPr id="140" name="Google Shape;140;p18" title="Chart"/>
          <p:cNvPicPr preferRelativeResize="0"/>
          <p:nvPr/>
        </p:nvPicPr>
        <p:blipFill>
          <a:blip r:embed="rId3">
            <a:alphaModFix/>
          </a:blip>
          <a:stretch>
            <a:fillRect/>
          </a:stretch>
        </p:blipFill>
        <p:spPr>
          <a:xfrm>
            <a:off x="32463" y="2408088"/>
            <a:ext cx="4378968" cy="2707662"/>
          </a:xfrm>
          <a:prstGeom prst="rect">
            <a:avLst/>
          </a:prstGeom>
          <a:noFill/>
          <a:ln>
            <a:noFill/>
          </a:ln>
        </p:spPr>
      </p:pic>
      <p:pic>
        <p:nvPicPr>
          <p:cNvPr id="141" name="Google Shape;141;p18" title="Chart"/>
          <p:cNvPicPr preferRelativeResize="0"/>
          <p:nvPr/>
        </p:nvPicPr>
        <p:blipFill>
          <a:blip r:embed="rId4">
            <a:alphaModFix/>
          </a:blip>
          <a:stretch>
            <a:fillRect/>
          </a:stretch>
        </p:blipFill>
        <p:spPr>
          <a:xfrm>
            <a:off x="5143568" y="2685150"/>
            <a:ext cx="3930888" cy="2430599"/>
          </a:xfrm>
          <a:prstGeom prst="rect">
            <a:avLst/>
          </a:prstGeom>
          <a:noFill/>
          <a:ln>
            <a:noFill/>
          </a:ln>
        </p:spPr>
      </p:pic>
      <p:pic>
        <p:nvPicPr>
          <p:cNvPr id="8" name="Google Shape;807;p50">
            <a:extLst>
              <a:ext uri="{FF2B5EF4-FFF2-40B4-BE49-F238E27FC236}">
                <a16:creationId xmlns:a16="http://schemas.microsoft.com/office/drawing/2014/main" id="{BF70D52E-CE30-4D30-8735-1927B78BB7EB}"/>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0" y="0"/>
            <a:ext cx="9144000" cy="8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How do you  assess COVID19 impact on your business activity, one year </a:t>
            </a:r>
            <a:br>
              <a:rPr lang="en" sz="1800" dirty="0"/>
            </a:br>
            <a:r>
              <a:rPr lang="en" sz="1800" dirty="0"/>
              <a:t>after COVID19 pandemic start?</a:t>
            </a:r>
            <a:endParaRPr sz="1800" dirty="0"/>
          </a:p>
          <a:p>
            <a:pPr marL="0" lvl="0" indent="0" algn="l" rtl="0">
              <a:spcBef>
                <a:spcPts val="0"/>
              </a:spcBef>
              <a:spcAft>
                <a:spcPts val="0"/>
              </a:spcAft>
              <a:buNone/>
            </a:pPr>
            <a:endParaRPr sz="1800" dirty="0"/>
          </a:p>
        </p:txBody>
      </p:sp>
      <p:sp>
        <p:nvSpPr>
          <p:cNvPr id="147" name="Google Shape;147;p19"/>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48" name="Google Shape;148;p19"/>
          <p:cNvSpPr txBox="1"/>
          <p:nvPr/>
        </p:nvSpPr>
        <p:spPr>
          <a:xfrm>
            <a:off x="173250" y="1064038"/>
            <a:ext cx="4097400" cy="221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Despite the size </a:t>
            </a:r>
            <a:r>
              <a:rPr lang="en" sz="1200" b="1" i="1">
                <a:latin typeface="Roboto"/>
                <a:ea typeface="Roboto"/>
                <a:cs typeface="Roboto"/>
                <a:sym typeface="Roboto"/>
              </a:rPr>
              <a:t>over 80% of companies </a:t>
            </a:r>
            <a:r>
              <a:rPr lang="en" sz="1200" i="1">
                <a:latin typeface="Roboto"/>
                <a:ea typeface="Roboto"/>
                <a:cs typeface="Roboto"/>
                <a:sym typeface="Roboto"/>
              </a:rPr>
              <a:t>estimate the </a:t>
            </a:r>
            <a:r>
              <a:rPr lang="en" sz="1200" b="1" i="1">
                <a:latin typeface="Roboto"/>
                <a:ea typeface="Roboto"/>
                <a:cs typeface="Roboto"/>
                <a:sym typeface="Roboto"/>
              </a:rPr>
              <a:t>negative / very negative impact </a:t>
            </a:r>
            <a:r>
              <a:rPr lang="en" sz="1200" i="1">
                <a:latin typeface="Roboto"/>
                <a:ea typeface="Roboto"/>
                <a:cs typeface="Roboto"/>
                <a:sym typeface="Roboto"/>
              </a:rPr>
              <a:t>of the COVID-19 pandemic</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The most negative impact of the Pandemic is estimated in companies up to 5 million ALL annual turnover and with 8 - 14 million ALL annual turnover</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p:txBody>
      </p:sp>
      <p:pic>
        <p:nvPicPr>
          <p:cNvPr id="149" name="Google Shape;149;p19" title="Chart"/>
          <p:cNvPicPr preferRelativeResize="0"/>
          <p:nvPr/>
        </p:nvPicPr>
        <p:blipFill>
          <a:blip r:embed="rId3">
            <a:alphaModFix/>
          </a:blip>
          <a:stretch>
            <a:fillRect/>
          </a:stretch>
        </p:blipFill>
        <p:spPr>
          <a:xfrm>
            <a:off x="4423050" y="1918376"/>
            <a:ext cx="4568550" cy="2824887"/>
          </a:xfrm>
          <a:prstGeom prst="rect">
            <a:avLst/>
          </a:prstGeom>
          <a:noFill/>
          <a:ln>
            <a:noFill/>
          </a:ln>
        </p:spPr>
      </p:pic>
      <p:pic>
        <p:nvPicPr>
          <p:cNvPr id="6" name="Google Shape;807;p50">
            <a:extLst>
              <a:ext uri="{FF2B5EF4-FFF2-40B4-BE49-F238E27FC236}">
                <a16:creationId xmlns:a16="http://schemas.microsoft.com/office/drawing/2014/main" id="{38EC9EF5-5316-499A-8567-01B9D1973F26}"/>
              </a:ext>
            </a:extLst>
          </p:cNvPr>
          <p:cNvPicPr preferRelativeResize="0"/>
          <p:nvPr/>
        </p:nvPicPr>
        <p:blipFill>
          <a:blip r:embed="rId4">
            <a:alphaModFix/>
          </a:blip>
          <a:stretch>
            <a:fillRect/>
          </a:stretch>
        </p:blipFill>
        <p:spPr>
          <a:xfrm>
            <a:off x="7674550" y="-12"/>
            <a:ext cx="1422405" cy="5120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0" y="0"/>
            <a:ext cx="91440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Did you close down your activity during period April 2020 - April 2021?			</a:t>
            </a:r>
            <a:endParaRPr sz="1800"/>
          </a:p>
        </p:txBody>
      </p:sp>
      <p:sp>
        <p:nvSpPr>
          <p:cNvPr id="155" name="Google Shape;155;p20"/>
          <p:cNvSpPr txBox="1"/>
          <p:nvPr/>
        </p:nvSpPr>
        <p:spPr>
          <a:xfrm>
            <a:off x="241575" y="661575"/>
            <a:ext cx="38967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i="1">
                <a:latin typeface="Roboto"/>
                <a:ea typeface="Roboto"/>
                <a:cs typeface="Roboto"/>
                <a:sym typeface="Roboto"/>
              </a:rPr>
              <a:t>75% of surveyed companies</a:t>
            </a:r>
            <a:r>
              <a:rPr lang="en" sz="1300" i="1">
                <a:latin typeface="Roboto"/>
                <a:ea typeface="Roboto"/>
                <a:cs typeface="Roboto"/>
                <a:sym typeface="Roboto"/>
              </a:rPr>
              <a:t> continued to operate partially / totally during the pandemic;</a:t>
            </a:r>
            <a:endParaRPr sz="1300" i="1">
              <a:latin typeface="Roboto"/>
              <a:ea typeface="Roboto"/>
              <a:cs typeface="Roboto"/>
              <a:sym typeface="Roboto"/>
            </a:endParaRPr>
          </a:p>
          <a:p>
            <a:pPr marL="0" lvl="0" indent="0" algn="ctr" rtl="0">
              <a:spcBef>
                <a:spcPts val="0"/>
              </a:spcBef>
              <a:spcAft>
                <a:spcPts val="0"/>
              </a:spcAft>
              <a:buNone/>
            </a:pPr>
            <a:endParaRPr sz="1300" i="1">
              <a:latin typeface="Roboto"/>
              <a:ea typeface="Roboto"/>
              <a:cs typeface="Roboto"/>
              <a:sym typeface="Roboto"/>
            </a:endParaRPr>
          </a:p>
          <a:p>
            <a:pPr marL="0" lvl="0" indent="0" algn="ctr" rtl="0">
              <a:spcBef>
                <a:spcPts val="0"/>
              </a:spcBef>
              <a:spcAft>
                <a:spcPts val="0"/>
              </a:spcAft>
              <a:buNone/>
            </a:pPr>
            <a:r>
              <a:rPr lang="en" sz="1300" b="1" i="1">
                <a:latin typeface="Roboto"/>
                <a:ea typeface="Roboto"/>
                <a:cs typeface="Roboto"/>
                <a:sym typeface="Roboto"/>
              </a:rPr>
              <a:t>88% of companies </a:t>
            </a:r>
            <a:r>
              <a:rPr lang="en" sz="1300" i="1">
                <a:latin typeface="Roboto"/>
                <a:ea typeface="Roboto"/>
                <a:cs typeface="Roboto"/>
                <a:sym typeface="Roboto"/>
              </a:rPr>
              <a:t>stated that the closure lasted up to 6 months; </a:t>
            </a:r>
            <a:r>
              <a:rPr lang="en" sz="1300" b="1" i="1">
                <a:latin typeface="Roboto"/>
                <a:ea typeface="Roboto"/>
                <a:cs typeface="Roboto"/>
                <a:sym typeface="Roboto"/>
              </a:rPr>
              <a:t>only 12% of companies declared a closure of over 6 months mainly in Tourism</a:t>
            </a:r>
            <a:endParaRPr sz="1300" b="1" i="1">
              <a:latin typeface="Roboto"/>
              <a:ea typeface="Roboto"/>
              <a:cs typeface="Roboto"/>
              <a:sym typeface="Roboto"/>
            </a:endParaRPr>
          </a:p>
        </p:txBody>
      </p:sp>
      <p:sp>
        <p:nvSpPr>
          <p:cNvPr id="156" name="Google Shape;156;p20"/>
          <p:cNvSpPr txBox="1"/>
          <p:nvPr/>
        </p:nvSpPr>
        <p:spPr>
          <a:xfrm>
            <a:off x="5286275" y="769575"/>
            <a:ext cx="32655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a:latin typeface="Roboto"/>
                <a:ea typeface="Roboto"/>
                <a:cs typeface="Roboto"/>
                <a:sym typeface="Roboto"/>
              </a:rPr>
              <a:t>In the </a:t>
            </a:r>
            <a:r>
              <a:rPr lang="en" sz="1200" b="1" i="1">
                <a:latin typeface="Roboto"/>
                <a:ea typeface="Roboto"/>
                <a:cs typeface="Roboto"/>
                <a:sym typeface="Roboto"/>
              </a:rPr>
              <a:t>highest percentage</a:t>
            </a:r>
            <a:r>
              <a:rPr lang="en" sz="1200" i="1">
                <a:latin typeface="Roboto"/>
                <a:ea typeface="Roboto"/>
                <a:cs typeface="Roboto"/>
                <a:sym typeface="Roboto"/>
              </a:rPr>
              <a:t>, companies operating in the </a:t>
            </a:r>
            <a:r>
              <a:rPr lang="en" sz="1200" b="1" i="1">
                <a:latin typeface="Roboto"/>
                <a:ea typeface="Roboto"/>
                <a:cs typeface="Roboto"/>
                <a:sym typeface="Roboto"/>
              </a:rPr>
              <a:t>Tourism sector</a:t>
            </a:r>
            <a:r>
              <a:rPr lang="en" sz="1200" i="1">
                <a:latin typeface="Roboto"/>
                <a:ea typeface="Roboto"/>
                <a:cs typeface="Roboto"/>
                <a:sym typeface="Roboto"/>
              </a:rPr>
              <a:t> are those that declare the </a:t>
            </a:r>
            <a:r>
              <a:rPr lang="en" sz="1200" b="1" i="1">
                <a:latin typeface="Roboto"/>
                <a:ea typeface="Roboto"/>
                <a:cs typeface="Roboto"/>
                <a:sym typeface="Roboto"/>
              </a:rPr>
              <a:t>total closure of the activity</a:t>
            </a:r>
            <a:r>
              <a:rPr lang="en" sz="1200" i="1">
                <a:latin typeface="Roboto"/>
                <a:ea typeface="Roboto"/>
                <a:cs typeface="Roboto"/>
                <a:sym typeface="Roboto"/>
              </a:rPr>
              <a:t>;</a:t>
            </a:r>
            <a:endParaRPr sz="1200" i="1">
              <a:latin typeface="Roboto"/>
              <a:ea typeface="Roboto"/>
              <a:cs typeface="Roboto"/>
              <a:sym typeface="Roboto"/>
            </a:endParaRPr>
          </a:p>
          <a:p>
            <a:pPr marL="0" lvl="0" indent="0" algn="ctr" rtl="0">
              <a:spcBef>
                <a:spcPts val="0"/>
              </a:spcBef>
              <a:spcAft>
                <a:spcPts val="0"/>
              </a:spcAft>
              <a:buNone/>
            </a:pPr>
            <a:endParaRPr sz="1200" i="1">
              <a:latin typeface="Roboto"/>
              <a:ea typeface="Roboto"/>
              <a:cs typeface="Roboto"/>
              <a:sym typeface="Roboto"/>
            </a:endParaRPr>
          </a:p>
          <a:p>
            <a:pPr marL="0" lvl="0" indent="0" algn="ctr" rtl="0">
              <a:spcBef>
                <a:spcPts val="0"/>
              </a:spcBef>
              <a:spcAft>
                <a:spcPts val="0"/>
              </a:spcAft>
              <a:buNone/>
            </a:pPr>
            <a:r>
              <a:rPr lang="en" sz="1200" i="1">
                <a:latin typeface="Roboto"/>
                <a:ea typeface="Roboto"/>
                <a:cs typeface="Roboto"/>
                <a:sym typeface="Roboto"/>
              </a:rPr>
              <a:t>while </a:t>
            </a:r>
            <a:r>
              <a:rPr lang="en" sz="1200" b="1" i="1">
                <a:latin typeface="Roboto"/>
                <a:ea typeface="Roboto"/>
                <a:cs typeface="Roboto"/>
                <a:sym typeface="Roboto"/>
              </a:rPr>
              <a:t>Services, Industry and Trade</a:t>
            </a:r>
            <a:r>
              <a:rPr lang="en" sz="1200" i="1">
                <a:latin typeface="Roboto"/>
                <a:ea typeface="Roboto"/>
                <a:cs typeface="Roboto"/>
                <a:sym typeface="Roboto"/>
              </a:rPr>
              <a:t> have the highest percentage in terms of </a:t>
            </a:r>
            <a:r>
              <a:rPr lang="en" sz="1200" b="1" i="1">
                <a:latin typeface="Roboto"/>
                <a:ea typeface="Roboto"/>
                <a:cs typeface="Roboto"/>
                <a:sym typeface="Roboto"/>
              </a:rPr>
              <a:t>non-interruption of activity</a:t>
            </a:r>
            <a:endParaRPr sz="1200" b="1" i="1">
              <a:latin typeface="Roboto"/>
              <a:ea typeface="Roboto"/>
              <a:cs typeface="Roboto"/>
              <a:sym typeface="Roboto"/>
            </a:endParaRPr>
          </a:p>
        </p:txBody>
      </p:sp>
      <p:pic>
        <p:nvPicPr>
          <p:cNvPr id="157" name="Google Shape;157;p20" title="Chart"/>
          <p:cNvPicPr preferRelativeResize="0"/>
          <p:nvPr/>
        </p:nvPicPr>
        <p:blipFill>
          <a:blip r:embed="rId3">
            <a:alphaModFix/>
          </a:blip>
          <a:stretch>
            <a:fillRect/>
          </a:stretch>
        </p:blipFill>
        <p:spPr>
          <a:xfrm>
            <a:off x="152400" y="2399475"/>
            <a:ext cx="4191306" cy="2591624"/>
          </a:xfrm>
          <a:prstGeom prst="rect">
            <a:avLst/>
          </a:prstGeom>
          <a:noFill/>
          <a:ln>
            <a:noFill/>
          </a:ln>
        </p:spPr>
      </p:pic>
      <p:pic>
        <p:nvPicPr>
          <p:cNvPr id="158" name="Google Shape;158;p20" title="Chart"/>
          <p:cNvPicPr preferRelativeResize="0"/>
          <p:nvPr/>
        </p:nvPicPr>
        <p:blipFill>
          <a:blip r:embed="rId4">
            <a:alphaModFix/>
          </a:blip>
          <a:stretch>
            <a:fillRect/>
          </a:stretch>
        </p:blipFill>
        <p:spPr>
          <a:xfrm>
            <a:off x="4496106" y="2399475"/>
            <a:ext cx="4191306" cy="2591624"/>
          </a:xfrm>
          <a:prstGeom prst="rect">
            <a:avLst/>
          </a:prstGeom>
          <a:noFill/>
          <a:ln>
            <a:noFill/>
          </a:ln>
        </p:spPr>
      </p:pic>
      <p:pic>
        <p:nvPicPr>
          <p:cNvPr id="7" name="Google Shape;807;p50">
            <a:extLst>
              <a:ext uri="{FF2B5EF4-FFF2-40B4-BE49-F238E27FC236}">
                <a16:creationId xmlns:a16="http://schemas.microsoft.com/office/drawing/2014/main" id="{9B895FDB-0F9C-46B6-8483-31CF79F7A765}"/>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0" y="0"/>
            <a:ext cx="9144000" cy="48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How do you assess COVID19 impact on your business turnover </a:t>
            </a:r>
            <a:br>
              <a:rPr lang="en" sz="1800" dirty="0"/>
            </a:br>
            <a:r>
              <a:rPr lang="en" sz="1800" dirty="0"/>
              <a:t>during 2020?	</a:t>
            </a:r>
            <a:endParaRPr sz="1800" dirty="0"/>
          </a:p>
        </p:txBody>
      </p:sp>
      <p:sp>
        <p:nvSpPr>
          <p:cNvPr id="164" name="Google Shape;164;p21"/>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Challenge 2</a:t>
            </a:r>
            <a:endParaRPr>
              <a:solidFill>
                <a:schemeClr val="lt1"/>
              </a:solidFill>
            </a:endParaRPr>
          </a:p>
        </p:txBody>
      </p:sp>
      <p:sp>
        <p:nvSpPr>
          <p:cNvPr id="165" name="Google Shape;165;p21"/>
          <p:cNvSpPr txBox="1"/>
          <p:nvPr/>
        </p:nvSpPr>
        <p:spPr>
          <a:xfrm>
            <a:off x="224233" y="847676"/>
            <a:ext cx="8625900" cy="1522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b="1" i="1" dirty="0">
                <a:latin typeface="Roboto"/>
                <a:ea typeface="Roboto"/>
                <a:cs typeface="Roboto"/>
                <a:sym typeface="Roboto"/>
              </a:rPr>
              <a:t>80% of respondents</a:t>
            </a:r>
            <a:r>
              <a:rPr lang="en" sz="1100" dirty="0">
                <a:latin typeface="Roboto"/>
                <a:ea typeface="Roboto"/>
                <a:cs typeface="Roboto"/>
                <a:sym typeface="Roboto"/>
              </a:rPr>
              <a:t> on April 2020 expected a reduction of </a:t>
            </a:r>
            <a:r>
              <a:rPr lang="en" sz="1100" b="1" i="1" dirty="0">
                <a:latin typeface="Roboto"/>
                <a:ea typeface="Roboto"/>
                <a:cs typeface="Roboto"/>
                <a:sym typeface="Roboto"/>
              </a:rPr>
              <a:t>more than 20% of annual income</a:t>
            </a:r>
            <a:r>
              <a:rPr lang="en" sz="1100" dirty="0">
                <a:latin typeface="Roboto"/>
                <a:ea typeface="Roboto"/>
                <a:cs typeface="Roboto"/>
                <a:sym typeface="Roboto"/>
              </a:rPr>
              <a:t> and only 3% of them thought that COVID19 would not affect their annual income</a:t>
            </a:r>
            <a:endParaRPr sz="1100" dirty="0">
              <a:latin typeface="Roboto"/>
              <a:ea typeface="Roboto"/>
              <a:cs typeface="Roboto"/>
              <a:sym typeface="Roboto"/>
            </a:endParaRPr>
          </a:p>
          <a:p>
            <a:pPr marL="0" lvl="0" indent="0" algn="ctr" rtl="0">
              <a:lnSpc>
                <a:spcPct val="115000"/>
              </a:lnSpc>
              <a:spcBef>
                <a:spcPts val="0"/>
              </a:spcBef>
              <a:spcAft>
                <a:spcPts val="0"/>
              </a:spcAft>
              <a:buNone/>
            </a:pPr>
            <a:endParaRPr sz="1100" dirty="0">
              <a:latin typeface="Roboto"/>
              <a:ea typeface="Roboto"/>
              <a:cs typeface="Roboto"/>
              <a:sym typeface="Roboto"/>
            </a:endParaRPr>
          </a:p>
          <a:p>
            <a:pPr marL="0" lvl="0" indent="0" algn="ctr" rtl="0">
              <a:lnSpc>
                <a:spcPct val="115000"/>
              </a:lnSpc>
              <a:spcBef>
                <a:spcPts val="0"/>
              </a:spcBef>
              <a:spcAft>
                <a:spcPts val="0"/>
              </a:spcAft>
              <a:buNone/>
            </a:pPr>
            <a:r>
              <a:rPr lang="en" sz="1100" b="1" i="1" dirty="0">
                <a:latin typeface="Roboto"/>
                <a:ea typeface="Roboto"/>
                <a:cs typeface="Roboto"/>
                <a:sym typeface="Roboto"/>
              </a:rPr>
              <a:t>1 year later, 65% of respondents stated a decrease of more than 20% in activity </a:t>
            </a:r>
            <a:r>
              <a:rPr lang="en" sz="1100" dirty="0">
                <a:latin typeface="Roboto"/>
                <a:ea typeface="Roboto"/>
                <a:cs typeface="Roboto"/>
                <a:sym typeface="Roboto"/>
              </a:rPr>
              <a:t>and </a:t>
            </a:r>
            <a:r>
              <a:rPr lang="en" sz="1100" b="1" i="1" dirty="0">
                <a:latin typeface="Roboto"/>
                <a:ea typeface="Roboto"/>
                <a:cs typeface="Roboto"/>
                <a:sym typeface="Roboto"/>
              </a:rPr>
              <a:t>8% of them stated that COVID-19 did not affect them</a:t>
            </a:r>
            <a:r>
              <a:rPr lang="en" sz="1100" dirty="0">
                <a:latin typeface="Roboto"/>
                <a:ea typeface="Roboto"/>
                <a:cs typeface="Roboto"/>
                <a:sym typeface="Roboto"/>
              </a:rPr>
              <a:t>; Meanwhile 1.9% of companies experienced an increase of more than 5%</a:t>
            </a:r>
            <a:endParaRPr sz="1100" dirty="0">
              <a:latin typeface="Roboto"/>
              <a:ea typeface="Roboto"/>
              <a:cs typeface="Roboto"/>
              <a:sym typeface="Roboto"/>
            </a:endParaRPr>
          </a:p>
          <a:p>
            <a:pPr marL="0" lvl="0" indent="0" algn="ctr" rtl="0">
              <a:lnSpc>
                <a:spcPct val="115000"/>
              </a:lnSpc>
              <a:spcBef>
                <a:spcPts val="0"/>
              </a:spcBef>
              <a:spcAft>
                <a:spcPts val="0"/>
              </a:spcAft>
              <a:buNone/>
            </a:pPr>
            <a:endParaRPr sz="1100" dirty="0">
              <a:latin typeface="Roboto"/>
              <a:ea typeface="Roboto"/>
              <a:cs typeface="Roboto"/>
              <a:sym typeface="Roboto"/>
            </a:endParaRPr>
          </a:p>
          <a:p>
            <a:pPr marL="0" lvl="0" indent="0" algn="ctr" rtl="0">
              <a:lnSpc>
                <a:spcPct val="115000"/>
              </a:lnSpc>
              <a:spcBef>
                <a:spcPts val="0"/>
              </a:spcBef>
              <a:spcAft>
                <a:spcPts val="0"/>
              </a:spcAft>
              <a:buNone/>
            </a:pPr>
            <a:r>
              <a:rPr lang="en" sz="1100" b="1" i="1" dirty="0">
                <a:latin typeface="Roboto"/>
                <a:ea typeface="Roboto"/>
                <a:cs typeface="Roboto"/>
                <a:sym typeface="Roboto"/>
              </a:rPr>
              <a:t>Tourism, Industry and Agriculture declare the biggest loss</a:t>
            </a:r>
            <a:endParaRPr sz="1100" b="1" i="1" dirty="0">
              <a:latin typeface="Roboto"/>
              <a:ea typeface="Roboto"/>
              <a:cs typeface="Roboto"/>
              <a:sym typeface="Roboto"/>
            </a:endParaRPr>
          </a:p>
        </p:txBody>
      </p:sp>
      <p:pic>
        <p:nvPicPr>
          <p:cNvPr id="166" name="Google Shape;166;p21" title="Chart"/>
          <p:cNvPicPr preferRelativeResize="0"/>
          <p:nvPr/>
        </p:nvPicPr>
        <p:blipFill>
          <a:blip r:embed="rId3">
            <a:alphaModFix/>
          </a:blip>
          <a:stretch>
            <a:fillRect/>
          </a:stretch>
        </p:blipFill>
        <p:spPr>
          <a:xfrm>
            <a:off x="259050" y="2479156"/>
            <a:ext cx="4185685" cy="2445947"/>
          </a:xfrm>
          <a:prstGeom prst="rect">
            <a:avLst/>
          </a:prstGeom>
          <a:noFill/>
          <a:ln>
            <a:noFill/>
          </a:ln>
        </p:spPr>
      </p:pic>
      <p:pic>
        <p:nvPicPr>
          <p:cNvPr id="167" name="Google Shape;167;p21" title="Chart"/>
          <p:cNvPicPr preferRelativeResize="0"/>
          <p:nvPr/>
        </p:nvPicPr>
        <p:blipFill>
          <a:blip r:embed="rId4">
            <a:alphaModFix/>
          </a:blip>
          <a:stretch>
            <a:fillRect/>
          </a:stretch>
        </p:blipFill>
        <p:spPr>
          <a:xfrm>
            <a:off x="4805916" y="2479156"/>
            <a:ext cx="4185684" cy="2485183"/>
          </a:xfrm>
          <a:prstGeom prst="rect">
            <a:avLst/>
          </a:prstGeom>
          <a:noFill/>
          <a:ln>
            <a:noFill/>
          </a:ln>
        </p:spPr>
      </p:pic>
      <p:pic>
        <p:nvPicPr>
          <p:cNvPr id="7" name="Google Shape;807;p50">
            <a:extLst>
              <a:ext uri="{FF2B5EF4-FFF2-40B4-BE49-F238E27FC236}">
                <a16:creationId xmlns:a16="http://schemas.microsoft.com/office/drawing/2014/main" id="{401C730C-0E86-4014-BAD2-DFFEDD65AAEE}"/>
              </a:ext>
            </a:extLst>
          </p:cNvPr>
          <p:cNvPicPr preferRelativeResize="0"/>
          <p:nvPr/>
        </p:nvPicPr>
        <p:blipFill>
          <a:blip r:embed="rId5">
            <a:alphaModFix/>
          </a:blip>
          <a:stretch>
            <a:fillRect/>
          </a:stretch>
        </p:blipFill>
        <p:spPr>
          <a:xfrm>
            <a:off x="7674550" y="-12"/>
            <a:ext cx="1422405" cy="512066"/>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1827</Words>
  <Application>Microsoft Office PowerPoint</Application>
  <PresentationFormat>On-screen Show (16:9)</PresentationFormat>
  <Paragraphs>149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Lato</vt:lpstr>
      <vt:lpstr>Raleway</vt:lpstr>
      <vt:lpstr>Roboto</vt:lpstr>
      <vt:lpstr>Geometric</vt:lpstr>
      <vt:lpstr>IMPACT ASSESSMENT OF COVID19 ON BUSINESS ACTIVITY IN ALBANIA</vt:lpstr>
      <vt:lpstr>METHODOLOGY</vt:lpstr>
      <vt:lpstr>Sample Profile </vt:lpstr>
      <vt:lpstr>Sample Profile </vt:lpstr>
      <vt:lpstr>PowerPoint Presentation</vt:lpstr>
      <vt:lpstr>How do you  assess COVID19 impact on your business activity, one year  after COVID19 pandemic start?</vt:lpstr>
      <vt:lpstr>How do you  assess COVID19 impact on your business activity, one year  after COVID19 pandemic start? </vt:lpstr>
      <vt:lpstr>Did you close down your activity during period April 2020 - April 2021?   </vt:lpstr>
      <vt:lpstr>How do you assess COVID19 impact on your business turnover  during 2020? </vt:lpstr>
      <vt:lpstr>How do you assess COVID19 impact on your business turnover  during 2020?  </vt:lpstr>
      <vt:lpstr>What are your expectations for 2021?</vt:lpstr>
      <vt:lpstr>What are your expectations for 2021?   </vt:lpstr>
      <vt:lpstr>Please, specify 3 key challenges that you faced in the last 12 months    </vt:lpstr>
      <vt:lpstr>Do you Export?</vt:lpstr>
      <vt:lpstr>Do you export?</vt:lpstr>
      <vt:lpstr>Do you import?       </vt:lpstr>
      <vt:lpstr>Do you import?       </vt:lpstr>
      <vt:lpstr>PowerPoint Presentation</vt:lpstr>
      <vt:lpstr>PowerPoint Presentation</vt:lpstr>
      <vt:lpstr>In the future, will you consider online working as an alternative to  office work?    </vt:lpstr>
      <vt:lpstr>What measure have you taken to ensure continuity of your  business activity?     </vt:lpstr>
      <vt:lpstr>Have you used government support schemes?      </vt:lpstr>
      <vt:lpstr>Which government support scheme presented during 2020 did you use?      </vt:lpstr>
      <vt:lpstr>PowerPoint Presentation</vt:lpstr>
      <vt:lpstr>Have you used online services during this period?</vt:lpstr>
      <vt:lpstr>Do you intend to re-use online services in the future?</vt:lpstr>
      <vt:lpstr>Given the COVID-19 pandemic, do you intend to adopt an  emergency plan/strategy?</vt:lpstr>
      <vt:lpstr>Given the COVID-19 pandemic, do you intend to adopt an  emergency plan/strategy? </vt:lpstr>
      <vt:lpstr>Did your investment plan change in the direction of innovation?</vt:lpstr>
      <vt:lpstr>Did your investment plan change in the direction of innovation? </vt:lpstr>
      <vt:lpstr>Did your investment plan change in the direction of innovation? </vt:lpstr>
      <vt:lpstr>About Investment Council in Albania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OF COVID19 ON BUSINESS ACTIVITY IN ALBANIA</dc:title>
  <dc:creator>User</dc:creator>
  <cp:lastModifiedBy>Elisa Lula</cp:lastModifiedBy>
  <cp:revision>4</cp:revision>
  <dcterms:modified xsi:type="dcterms:W3CDTF">2021-08-09T12:09:52Z</dcterms:modified>
</cp:coreProperties>
</file>