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11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91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hp1\ShareFolder\IC%20Meeting%203%20-%2020151215\Votimi%20i%20Temave-Final%20WEBSITE%20ENG.xls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0"/>
    <c:plotArea>
      <c:layout>
        <c:manualLayout>
          <c:layoutTarget val="inner"/>
          <c:xMode val="edge"/>
          <c:yMode val="edge"/>
          <c:x val="9.7627044268369281E-2"/>
          <c:y val="4.0797397844425536E-2"/>
          <c:w val="0.90237295573163068"/>
          <c:h val="0.47064164348389337"/>
        </c:manualLayout>
      </c:layout>
      <c:barChart>
        <c:barDir val="col"/>
        <c:grouping val="clustered"/>
        <c:varyColors val="0"/>
        <c:ser>
          <c:idx val="0"/>
          <c:order val="0"/>
          <c:spPr>
            <a:gradFill>
              <a:gsLst>
                <a:gs pos="0">
                  <a:schemeClr val="accent2"/>
                </a:gs>
                <a:gs pos="100000">
                  <a:schemeClr val="accent2">
                    <a:lumMod val="84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Pt>
            <c:idx val="0"/>
            <c:invertIfNegative val="0"/>
            <c:bubble3D val="0"/>
          </c:dPt>
          <c:dPt>
            <c:idx val="2"/>
            <c:invertIfNegative val="0"/>
            <c:bubble3D val="0"/>
          </c:dPt>
          <c:dPt>
            <c:idx val="4"/>
            <c:invertIfNegative val="0"/>
            <c:bubble3D val="0"/>
          </c:dPt>
          <c:dPt>
            <c:idx val="7"/>
            <c:invertIfNegative val="0"/>
            <c:bubble3D val="0"/>
          </c:dPt>
          <c:dPt>
            <c:idx val="9"/>
            <c:invertIfNegative val="0"/>
            <c:bubble3D val="0"/>
          </c:dPt>
          <c:dPt>
            <c:idx val="13"/>
            <c:invertIfNegative val="0"/>
            <c:bubble3D val="0"/>
          </c:dPt>
          <c:dPt>
            <c:idx val="16"/>
            <c:invertIfNegative val="0"/>
            <c:bubble3D val="0"/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Sheet2!$C$4:$C$19</c:f>
              <c:strCache>
                <c:ptCount val="16"/>
                <c:pt idx="0">
                  <c:v>1. Dispute settlement</c:v>
                </c:pt>
                <c:pt idx="1">
                  <c:v>   2. Anti-corruption Strategy or administrative courts reform</c:v>
                </c:pt>
                <c:pt idx="2">
                  <c:v>3. Informality in Agro - Industry</c:v>
                </c:pt>
                <c:pt idx="3">
                  <c:v>4. Access to Finance for Private Sector  </c:v>
                </c:pt>
                <c:pt idx="4">
                  <c:v>5. Enforcement of Contracts </c:v>
                </c:pt>
                <c:pt idx="5">
                  <c:v>6. Justice Reform and Business</c:v>
                </c:pt>
                <c:pt idx="6">
                  <c:v>7. Electronic Signature</c:v>
                </c:pt>
                <c:pt idx="7">
                  <c:v>8. VAT Reimbursement and Risk Module</c:v>
                </c:pt>
                <c:pt idx="8">
                  <c:v>9. Inspection Refomr</c:v>
                </c:pt>
                <c:pt idx="9">
                  <c:v>10. Comparative Foreign Investments policy in Balkans</c:v>
                </c:pt>
                <c:pt idx="10">
                  <c:v>12. Getting Energy &amp; Private Sector in Energy Market </c:v>
                </c:pt>
                <c:pt idx="11">
                  <c:v>13. PPP and Free Zones legislation  implementation </c:v>
                </c:pt>
                <c:pt idx="12">
                  <c:v>14. Custom Procedures</c:v>
                </c:pt>
                <c:pt idx="13">
                  <c:v>15. Intelectual and Property Rights</c:v>
                </c:pt>
                <c:pt idx="14">
                  <c:v>16. Procedures of Property titles registration </c:v>
                </c:pt>
                <c:pt idx="15">
                  <c:v>17. Skills in Albanian workforce</c:v>
                </c:pt>
              </c:strCache>
            </c:strRef>
          </c:cat>
          <c:val>
            <c:numRef>
              <c:f>Sheet2!$D$4:$D$19</c:f>
              <c:numCache>
                <c:formatCode>0%</c:formatCode>
                <c:ptCount val="16"/>
                <c:pt idx="0">
                  <c:v>0.58333333333333337</c:v>
                </c:pt>
                <c:pt idx="1">
                  <c:v>0.33333333333333331</c:v>
                </c:pt>
                <c:pt idx="2">
                  <c:v>0.5</c:v>
                </c:pt>
                <c:pt idx="3">
                  <c:v>0.33333333333333331</c:v>
                </c:pt>
                <c:pt idx="4">
                  <c:v>0.41666666666666669</c:v>
                </c:pt>
                <c:pt idx="5">
                  <c:v>0.25</c:v>
                </c:pt>
                <c:pt idx="6">
                  <c:v>0.25</c:v>
                </c:pt>
                <c:pt idx="7">
                  <c:v>0.5</c:v>
                </c:pt>
                <c:pt idx="8">
                  <c:v>0.16666666666666666</c:v>
                </c:pt>
                <c:pt idx="9">
                  <c:v>0.41666666666666669</c:v>
                </c:pt>
                <c:pt idx="10">
                  <c:v>0.25</c:v>
                </c:pt>
                <c:pt idx="11">
                  <c:v>0.16666666666666666</c:v>
                </c:pt>
                <c:pt idx="12">
                  <c:v>0.5</c:v>
                </c:pt>
                <c:pt idx="13">
                  <c:v>0.16666666666666666</c:v>
                </c:pt>
                <c:pt idx="14">
                  <c:v>0.16666666666666666</c:v>
                </c:pt>
                <c:pt idx="15">
                  <c:v>0.41666666666666669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1"/>
        <c:axId val="153033088"/>
        <c:axId val="153033480"/>
      </c:barChart>
      <c:catAx>
        <c:axId val="1530330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3033480"/>
        <c:crosses val="autoZero"/>
        <c:auto val="1"/>
        <c:lblAlgn val="ctr"/>
        <c:lblOffset val="100"/>
        <c:noMultiLvlLbl val="0"/>
      </c:catAx>
      <c:valAx>
        <c:axId val="153033480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one"/>
        <c:crossAx val="1530330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2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lt1"/>
    </cs:fontRef>
    <cs:spPr/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smtClean="0"/>
              <a:t>6/14/2016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7015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F1133-3259-4C45-BABA-5B62D9C6F78D}" type="datetimeFigureOut">
              <a:rPr lang="en-US" smtClean="0"/>
              <a:t>6/14/2016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378627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F1133-3259-4C45-BABA-5B62D9C6F78D}" type="datetimeFigureOut">
              <a:rPr lang="en-US" smtClean="0"/>
              <a:t>6/14/2016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4528090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F1133-3259-4C45-BABA-5B62D9C6F78D}" type="datetimeFigureOut">
              <a:rPr lang="en-US" smtClean="0"/>
              <a:t>6/14/2016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01835688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F1133-3259-4C45-BABA-5B62D9C6F78D}" type="datetimeFigureOut">
              <a:rPr lang="en-US" smtClean="0"/>
              <a:t>6/14/2016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6900223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F1133-3259-4C45-BABA-5B62D9C6F78D}" type="datetimeFigureOut">
              <a:rPr lang="en-US" smtClean="0"/>
              <a:t>6/14/2016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093159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F1133-3259-4C45-BABA-5B62D9C6F78D}" type="datetimeFigureOut">
              <a:rPr lang="en-US" smtClean="0"/>
              <a:t>6/14/2016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7605605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smtClean="0"/>
              <a:t>6/14/2016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43291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smtClean="0"/>
              <a:t>6/14/2016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7059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smtClean="0"/>
              <a:t>6/14/2016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9405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smtClean="0"/>
              <a:t>6/14/2016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3297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smtClean="0"/>
              <a:t>6/14/2016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2945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smtClean="0"/>
              <a:t>6/14/2016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8377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smtClean="0"/>
              <a:t>6/14/2016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785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smtClean="0"/>
              <a:t>6/14/2016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8958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smtClean="0"/>
              <a:t>6/14/2016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65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smtClean="0"/>
              <a:t>6/14/2016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4304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51CF1133-3259-4C45-BABA-5B62D9C6F78D}" type="datetimeFigureOut">
              <a:rPr lang="en-US" smtClean="0"/>
              <a:t>6/14/2016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674889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  <p:sldLayoutId id="2147483724" r:id="rId13"/>
    <p:sldLayoutId id="2147483725" r:id="rId14"/>
    <p:sldLayoutId id="2147483726" r:id="rId15"/>
    <p:sldLayoutId id="2147483727" r:id="rId16"/>
    <p:sldLayoutId id="2147483728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"/>
            <a:ext cx="12192000" cy="712290"/>
          </a:xfrm>
          <a:solidFill>
            <a:schemeClr val="tx2"/>
          </a:solidFill>
          <a:ln>
            <a:solidFill>
              <a:schemeClr val="tx1"/>
            </a:solidFill>
          </a:ln>
        </p:spPr>
        <p:txBody>
          <a:bodyPr anchor="ctr">
            <a:noAutofit/>
          </a:bodyPr>
          <a:lstStyle/>
          <a:p>
            <a:pPr algn="ctr"/>
            <a:r>
              <a:rPr lang="en-US" b="1" dirty="0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ALBANIA INVESTMENT COUNCIL, </a:t>
            </a:r>
            <a:r>
              <a:rPr lang="en-US" b="1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INVESTMENT </a:t>
            </a:r>
            <a:r>
              <a:rPr lang="en-US" b="1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Problematic ISSUES</a:t>
            </a:r>
            <a:r>
              <a:rPr lang="sq-AL" b="1" dirty="0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FOR </a:t>
            </a:r>
            <a:r>
              <a:rPr lang="sq-AL" b="1" dirty="0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2015-2016</a:t>
            </a:r>
            <a:endParaRPr lang="en-US" b="1" dirty="0">
              <a:solidFill>
                <a:schemeClr val="bg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6372456"/>
            <a:ext cx="12192000" cy="738664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 algn="just"/>
            <a:r>
              <a:rPr lang="en-US" sz="1400" i="1" dirty="0" smtClean="0">
                <a:solidFill>
                  <a:schemeClr val="bg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Note</a:t>
            </a:r>
            <a:r>
              <a:rPr lang="sq-AL" sz="1400" i="1" dirty="0" smtClean="0">
                <a:solidFill>
                  <a:schemeClr val="bg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: </a:t>
            </a:r>
            <a:r>
              <a:rPr lang="en-US" sz="1400" i="1" dirty="0" smtClean="0">
                <a:solidFill>
                  <a:schemeClr val="bg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Selection of items has been subject of discussion and voting</a:t>
            </a:r>
            <a:r>
              <a:rPr lang="sq-AL" sz="1400" i="1" dirty="0" smtClean="0">
                <a:solidFill>
                  <a:schemeClr val="bg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 </a:t>
            </a:r>
            <a:r>
              <a:rPr lang="en-US" sz="1400" i="1" dirty="0" smtClean="0">
                <a:solidFill>
                  <a:schemeClr val="bg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by the Investment Council Members</a:t>
            </a:r>
            <a:r>
              <a:rPr lang="sq-AL" sz="1400" i="1" dirty="0" smtClean="0">
                <a:solidFill>
                  <a:schemeClr val="bg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. </a:t>
            </a:r>
            <a:r>
              <a:rPr lang="en-US" sz="1400" i="1" dirty="0" smtClean="0">
                <a:solidFill>
                  <a:schemeClr val="bg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Main proposed items have been highlighted by the Secretariat during consultations and interviews with stakeholders, through online surveys</a:t>
            </a:r>
            <a:r>
              <a:rPr lang="sq-AL" sz="1400" i="1" dirty="0" smtClean="0">
                <a:solidFill>
                  <a:schemeClr val="bg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 </a:t>
            </a:r>
            <a:r>
              <a:rPr lang="en-US" sz="1400" i="1" dirty="0" smtClean="0">
                <a:solidFill>
                  <a:schemeClr val="bg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conducted with at least </a:t>
            </a:r>
            <a:r>
              <a:rPr lang="sq-AL" sz="1400" i="1" dirty="0" smtClean="0">
                <a:solidFill>
                  <a:schemeClr val="bg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300 </a:t>
            </a:r>
            <a:r>
              <a:rPr lang="en-US" sz="1400" i="1" dirty="0" smtClean="0">
                <a:solidFill>
                  <a:schemeClr val="bg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companies, as</a:t>
            </a:r>
            <a:r>
              <a:rPr lang="sq-AL" sz="1400" i="1" dirty="0" smtClean="0">
                <a:solidFill>
                  <a:schemeClr val="bg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 </a:t>
            </a:r>
            <a:r>
              <a:rPr lang="en-US" sz="1400" i="1" dirty="0" smtClean="0">
                <a:solidFill>
                  <a:schemeClr val="bg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well as based on focus group meetings and latest international reports </a:t>
            </a:r>
            <a:r>
              <a:rPr lang="sq-AL" sz="1400" i="1" dirty="0" smtClean="0">
                <a:solidFill>
                  <a:schemeClr val="bg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(</a:t>
            </a:r>
            <a:r>
              <a:rPr lang="sq-AL" sz="1400" i="1" dirty="0">
                <a:solidFill>
                  <a:schemeClr val="bg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2014-2016</a:t>
            </a:r>
            <a:r>
              <a:rPr lang="sq-AL" sz="1400" i="1" dirty="0" smtClean="0">
                <a:solidFill>
                  <a:schemeClr val="bg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).</a:t>
            </a:r>
            <a:endParaRPr lang="sq-AL" sz="1400" i="1" dirty="0">
              <a:solidFill>
                <a:schemeClr val="bg1">
                  <a:lumMod val="65000"/>
                  <a:lumOff val="35000"/>
                </a:schemeClr>
              </a:solidFill>
              <a:effectLst/>
              <a:latin typeface="Arial Narrow" panose="020B0606020202030204" pitchFamily="34" charset="0"/>
              <a:ea typeface="Calibri" panose="020F0502020204030204" pitchFamily="34" charset="0"/>
            </a:endParaRPr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11803422"/>
              </p:ext>
            </p:extLst>
          </p:nvPr>
        </p:nvGraphicFramePr>
        <p:xfrm>
          <a:off x="0" y="712291"/>
          <a:ext cx="12192000" cy="56601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79334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389</TotalTime>
  <Words>68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Narrow</vt:lpstr>
      <vt:lpstr>Calibri</vt:lpstr>
      <vt:lpstr>Century Gothic</vt:lpstr>
      <vt:lpstr>Wingdings 3</vt:lpstr>
      <vt:lpstr>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Elisa Lula</dc:creator>
  <cp:lastModifiedBy>Elisa Lula</cp:lastModifiedBy>
  <cp:revision>24</cp:revision>
  <dcterms:created xsi:type="dcterms:W3CDTF">2016-06-10T14:18:24Z</dcterms:created>
  <dcterms:modified xsi:type="dcterms:W3CDTF">2016-06-14T09:00:57Z</dcterms:modified>
</cp:coreProperties>
</file>