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p1\ShareFolder\IC%20Meeting%203%20-%2020151215\Votimi%20i%20Temave-Final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627050524934381E-2"/>
          <c:y val="4.3041140489519215E-2"/>
          <c:w val="0.90237295573163068"/>
          <c:h val="0.47064164348389337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chemeClr val="accent2"/>
                  </a:gs>
                  <a:gs pos="100000">
                    <a:schemeClr val="accent2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chemeClr val="accent2"/>
                  </a:gs>
                  <a:gs pos="100000">
                    <a:schemeClr val="accent2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invertIfNegative val="0"/>
            <c:bubble3D val="0"/>
            <c:spPr>
              <a:gradFill>
                <a:gsLst>
                  <a:gs pos="0">
                    <a:schemeClr val="accent2"/>
                  </a:gs>
                  <a:gs pos="100000">
                    <a:schemeClr val="accent2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invertIfNegative val="0"/>
            <c:bubble3D val="0"/>
            <c:spPr>
              <a:gradFill>
                <a:gsLst>
                  <a:gs pos="0">
                    <a:schemeClr val="accent2"/>
                  </a:gs>
                  <a:gs pos="100000">
                    <a:schemeClr val="accent2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invertIfNegative val="0"/>
            <c:bubble3D val="0"/>
            <c:spPr>
              <a:gradFill>
                <a:gsLst>
                  <a:gs pos="0">
                    <a:schemeClr val="accent2"/>
                  </a:gs>
                  <a:gs pos="100000">
                    <a:schemeClr val="accent2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3"/>
            <c:invertIfNegative val="0"/>
            <c:bubble3D val="0"/>
            <c:spPr>
              <a:gradFill>
                <a:gsLst>
                  <a:gs pos="0">
                    <a:schemeClr val="accent2"/>
                  </a:gs>
                  <a:gs pos="100000">
                    <a:schemeClr val="accent2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6"/>
            <c:invertIfNegative val="0"/>
            <c:bubble3D val="0"/>
            <c:spPr>
              <a:gradFill>
                <a:gsLst>
                  <a:gs pos="0">
                    <a:schemeClr val="accent2"/>
                  </a:gs>
                  <a:gs pos="100000">
                    <a:schemeClr val="accent2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Sheet2!$C$4:$C$19</c:f>
              <c:strCache>
                <c:ptCount val="16"/>
                <c:pt idx="0">
                  <c:v>1. Zgjidhja e Mosmarrëveshjeve, Biznes-Administratë</c:v>
                </c:pt>
                <c:pt idx="1">
                  <c:v>   2. Strategjia e Anti-korrupsionit ose reforma e gjykatave administrative</c:v>
                </c:pt>
                <c:pt idx="2">
                  <c:v>3. Informaliteti në Agro - Industri</c:v>
                </c:pt>
                <c:pt idx="3">
                  <c:v>4. Aksesi në Financime për Sektorin Privat</c:v>
                </c:pt>
                <c:pt idx="4">
                  <c:v>5. Zbatueshmëria e Kontratave</c:v>
                </c:pt>
                <c:pt idx="5">
                  <c:v>6. Reforma në Drejtësi dhe Biznesi</c:v>
                </c:pt>
                <c:pt idx="6">
                  <c:v>7. Nënshkrimi elektronik</c:v>
                </c:pt>
                <c:pt idx="7">
                  <c:v>8. Rimbursimi i TVSH-së dhe Moduli i Riskut</c:v>
                </c:pt>
                <c:pt idx="8">
                  <c:v>9. Reforma e Inspektimit</c:v>
                </c:pt>
                <c:pt idx="9">
                  <c:v>10. Krahasim i politikave incentivuese të Investimeve në Ballkan</c:v>
                </c:pt>
                <c:pt idx="10">
                  <c:v>12. Furnizimi me Energji &amp; Sektori Privat në Tregun e Energjisë</c:v>
                </c:pt>
                <c:pt idx="11">
                  <c:v>13. PPP dhe zbatimi i legjislacionit për Zonat e Lira Ekonomike</c:v>
                </c:pt>
                <c:pt idx="12">
                  <c:v>14. Proçedurat Doganore</c:v>
                </c:pt>
                <c:pt idx="13">
                  <c:v>15. Të drejtat Intelektuale dhe të Pronës</c:v>
                </c:pt>
                <c:pt idx="14">
                  <c:v>16. Proçedurat e regjistrimit të titujve të pronës</c:v>
                </c:pt>
                <c:pt idx="15">
                  <c:v>17. Aftësitë në fuqinë punëtore shqiptare</c:v>
                </c:pt>
              </c:strCache>
            </c:strRef>
          </c:cat>
          <c:val>
            <c:numRef>
              <c:f>Sheet2!$D$4:$D$19</c:f>
              <c:numCache>
                <c:formatCode>0%</c:formatCode>
                <c:ptCount val="16"/>
                <c:pt idx="0">
                  <c:v>0.58333333333333337</c:v>
                </c:pt>
                <c:pt idx="1">
                  <c:v>0.33333333333333331</c:v>
                </c:pt>
                <c:pt idx="2">
                  <c:v>0.5</c:v>
                </c:pt>
                <c:pt idx="3">
                  <c:v>0.33333333333333331</c:v>
                </c:pt>
                <c:pt idx="4">
                  <c:v>0.41666666666666669</c:v>
                </c:pt>
                <c:pt idx="5">
                  <c:v>0.25</c:v>
                </c:pt>
                <c:pt idx="6">
                  <c:v>0.25</c:v>
                </c:pt>
                <c:pt idx="7">
                  <c:v>0.5</c:v>
                </c:pt>
                <c:pt idx="8">
                  <c:v>0.16666666666666666</c:v>
                </c:pt>
                <c:pt idx="9">
                  <c:v>0.41666666666666669</c:v>
                </c:pt>
                <c:pt idx="10">
                  <c:v>0.25</c:v>
                </c:pt>
                <c:pt idx="11">
                  <c:v>0.16666666666666666</c:v>
                </c:pt>
                <c:pt idx="12">
                  <c:v>0.5</c:v>
                </c:pt>
                <c:pt idx="13">
                  <c:v>0.16666666666666666</c:v>
                </c:pt>
                <c:pt idx="14">
                  <c:v>0.16666666666666666</c:v>
                </c:pt>
                <c:pt idx="15">
                  <c:v>0.41666666666666669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21690480"/>
        <c:axId val="121690872"/>
      </c:barChart>
      <c:catAx>
        <c:axId val="12169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90872"/>
        <c:crosses val="autoZero"/>
        <c:auto val="1"/>
        <c:lblAlgn val="ctr"/>
        <c:lblOffset val="100"/>
        <c:noMultiLvlLbl val="0"/>
      </c:catAx>
      <c:valAx>
        <c:axId val="1216908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121690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54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8820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8132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169642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08127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63868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00956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20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3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43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02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5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07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30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80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92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98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1CF1133-3259-4C45-BABA-5B62D9C6F78D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172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2000" cy="712290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sq-AL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Problematika </a:t>
            </a:r>
            <a:r>
              <a:rPr lang="en-US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t</a:t>
            </a:r>
            <a:r>
              <a:rPr lang="sq-AL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ë Këshillit të Investimeve për 2015-2016</a:t>
            </a:r>
            <a:endParaRPr lang="en-US" b="1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2476733"/>
              </p:ext>
            </p:extLst>
          </p:nvPr>
        </p:nvGraphicFramePr>
        <p:xfrm>
          <a:off x="0" y="712290"/>
          <a:ext cx="12192000" cy="5660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6372456"/>
            <a:ext cx="12192000" cy="5232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/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Shënim: Përzgjedhja e temave ka qenë objekt diskutimi dhe votimi nga anëtarët e Këshillit të Investimeve. Problematikat më kryesore të propozuara janë evidentuar </a:t>
            </a:r>
            <a:r>
              <a:rPr lang="sq-AL" sz="1400" i="1" dirty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nga 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Sekretariati nga konsultimet, intervistat, anketat e kryera online me të paktën 300 biznese dhe grupe interesi si dhe raportet </a:t>
            </a:r>
            <a:r>
              <a:rPr lang="sq-AL" sz="1400" i="1" dirty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më të fundit ndërkombëtare (2014-2016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).</a:t>
            </a:r>
            <a:endParaRPr lang="sq-AL" sz="1400" i="1" dirty="0">
              <a:solidFill>
                <a:schemeClr val="bg1">
                  <a:lumMod val="65000"/>
                  <a:lumOff val="3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33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359</TotalTime>
  <Words>62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Century Gothic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 Lula</dc:creator>
  <cp:lastModifiedBy>Elisa Lula</cp:lastModifiedBy>
  <cp:revision>17</cp:revision>
  <dcterms:created xsi:type="dcterms:W3CDTF">2016-06-10T14:18:24Z</dcterms:created>
  <dcterms:modified xsi:type="dcterms:W3CDTF">2016-06-13T14:37:48Z</dcterms:modified>
</cp:coreProperties>
</file>