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1" r:id="rId4"/>
    <p:sldId id="258" r:id="rId5"/>
    <p:sldId id="260" r:id="rId6"/>
    <p:sldId id="259" r:id="rId7"/>
    <p:sldId id="264" r:id="rId8"/>
    <p:sldId id="267" r:id="rId9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3F50D5-6D66-4AB4-B544-CCA7E82E624C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E164CDB-D548-449A-9ACE-457341095205}">
      <dgm:prSet phldrT="[Text]"/>
      <dgm:spPr/>
      <dgm:t>
        <a:bodyPr/>
        <a:lstStyle/>
        <a:p>
          <a:r>
            <a:rPr lang="en-US" dirty="0"/>
            <a:t>Need for investments</a:t>
          </a:r>
        </a:p>
      </dgm:t>
    </dgm:pt>
    <dgm:pt modelId="{43E5DBC6-FC75-4490-AEE7-7FFC40B8D2E9}" type="parTrans" cxnId="{69E1F8F4-CE08-48A3-91CC-1F04C7992264}">
      <dgm:prSet/>
      <dgm:spPr/>
      <dgm:t>
        <a:bodyPr/>
        <a:lstStyle/>
        <a:p>
          <a:endParaRPr lang="en-US"/>
        </a:p>
      </dgm:t>
    </dgm:pt>
    <dgm:pt modelId="{2A479C18-DABF-464F-9EC1-D29EAB3C6189}" type="sibTrans" cxnId="{69E1F8F4-CE08-48A3-91CC-1F04C7992264}">
      <dgm:prSet/>
      <dgm:spPr/>
      <dgm:t>
        <a:bodyPr/>
        <a:lstStyle/>
        <a:p>
          <a:endParaRPr lang="en-US"/>
        </a:p>
      </dgm:t>
    </dgm:pt>
    <dgm:pt modelId="{A9707CB6-775C-4A05-AE09-C767B85E6A8D}">
      <dgm:prSet phldrT="[Text]"/>
      <dgm:spPr/>
      <dgm:t>
        <a:bodyPr/>
        <a:lstStyle/>
        <a:p>
          <a:r>
            <a:rPr lang="en-US"/>
            <a:t>Feasible investments</a:t>
          </a:r>
        </a:p>
      </dgm:t>
    </dgm:pt>
    <dgm:pt modelId="{4DD553DD-7C19-4C4C-A131-7763E4207D40}" type="parTrans" cxnId="{57529CDB-16E7-4ED4-9E0E-CE1990750E44}">
      <dgm:prSet/>
      <dgm:spPr/>
      <dgm:t>
        <a:bodyPr/>
        <a:lstStyle/>
        <a:p>
          <a:endParaRPr lang="en-US"/>
        </a:p>
      </dgm:t>
    </dgm:pt>
    <dgm:pt modelId="{47279364-6680-4EDC-B7AB-EA1731D7CE18}" type="sibTrans" cxnId="{57529CDB-16E7-4ED4-9E0E-CE1990750E44}">
      <dgm:prSet/>
      <dgm:spPr/>
      <dgm:t>
        <a:bodyPr/>
        <a:lstStyle/>
        <a:p>
          <a:endParaRPr lang="en-US"/>
        </a:p>
      </dgm:t>
    </dgm:pt>
    <dgm:pt modelId="{A7360A3D-CCAE-499E-9568-A567A47608F1}">
      <dgm:prSet phldrT="[Text]"/>
      <dgm:spPr/>
      <dgm:t>
        <a:bodyPr/>
        <a:lstStyle/>
        <a:p>
          <a:r>
            <a:rPr lang="en-US"/>
            <a:t>Sustainable inv.</a:t>
          </a:r>
        </a:p>
      </dgm:t>
    </dgm:pt>
    <dgm:pt modelId="{733DC5F4-5EB4-4428-B8E2-49105270AE42}" type="parTrans" cxnId="{2A57F977-1B59-4068-A4EE-96007B482377}">
      <dgm:prSet/>
      <dgm:spPr/>
      <dgm:t>
        <a:bodyPr/>
        <a:lstStyle/>
        <a:p>
          <a:endParaRPr lang="en-US"/>
        </a:p>
      </dgm:t>
    </dgm:pt>
    <dgm:pt modelId="{2C085EDD-B81A-45FD-BF53-FB5F9C0219B0}" type="sibTrans" cxnId="{2A57F977-1B59-4068-A4EE-96007B482377}">
      <dgm:prSet/>
      <dgm:spPr/>
      <dgm:t>
        <a:bodyPr/>
        <a:lstStyle/>
        <a:p>
          <a:endParaRPr lang="en-US"/>
        </a:p>
      </dgm:t>
    </dgm:pt>
    <dgm:pt modelId="{3259A9D8-7446-462D-B184-6BE8C963E9F0}">
      <dgm:prSet phldrT="[Text]"/>
      <dgm:spPr/>
      <dgm:t>
        <a:bodyPr/>
        <a:lstStyle/>
        <a:p>
          <a:r>
            <a:rPr lang="en-US"/>
            <a:t>Sustainable inv</a:t>
          </a:r>
        </a:p>
      </dgm:t>
    </dgm:pt>
    <dgm:pt modelId="{51476F90-D168-4F89-BD28-38E84780D311}" type="parTrans" cxnId="{DE6C177B-C120-4D78-A148-7E7E3E3E5347}">
      <dgm:prSet/>
      <dgm:spPr/>
      <dgm:t>
        <a:bodyPr/>
        <a:lstStyle/>
        <a:p>
          <a:endParaRPr lang="en-US"/>
        </a:p>
      </dgm:t>
    </dgm:pt>
    <dgm:pt modelId="{8503724A-9745-40FE-A50E-94FC5ABBA33F}" type="sibTrans" cxnId="{DE6C177B-C120-4D78-A148-7E7E3E3E5347}">
      <dgm:prSet/>
      <dgm:spPr/>
      <dgm:t>
        <a:bodyPr/>
        <a:lstStyle/>
        <a:p>
          <a:endParaRPr lang="en-US"/>
        </a:p>
      </dgm:t>
    </dgm:pt>
    <dgm:pt modelId="{AE9E42CE-20CC-4E52-AA4B-E0126AAA5756}">
      <dgm:prSet/>
      <dgm:spPr/>
      <dgm:t>
        <a:bodyPr/>
        <a:lstStyle/>
        <a:p>
          <a:r>
            <a:rPr lang="en-US"/>
            <a:t>Potential for investments</a:t>
          </a:r>
        </a:p>
      </dgm:t>
    </dgm:pt>
    <dgm:pt modelId="{62E1FE68-F9D2-4899-9908-C4B3E556443E}" type="parTrans" cxnId="{F7D2336F-530D-435F-84E1-DA49C3BD682D}">
      <dgm:prSet/>
      <dgm:spPr/>
      <dgm:t>
        <a:bodyPr/>
        <a:lstStyle/>
        <a:p>
          <a:endParaRPr lang="en-US"/>
        </a:p>
      </dgm:t>
    </dgm:pt>
    <dgm:pt modelId="{0BCC3135-5112-494E-8083-AD5126340988}" type="sibTrans" cxnId="{F7D2336F-530D-435F-84E1-DA49C3BD682D}">
      <dgm:prSet/>
      <dgm:spPr/>
      <dgm:t>
        <a:bodyPr/>
        <a:lstStyle/>
        <a:p>
          <a:endParaRPr lang="en-US"/>
        </a:p>
      </dgm:t>
    </dgm:pt>
    <dgm:pt modelId="{D61AD109-8BCC-4EC9-A269-B74D9ECC052B}" type="pres">
      <dgm:prSet presAssocID="{943F50D5-6D66-4AB4-B544-CCA7E82E624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3B4778D-3C42-4318-ADCE-ADBB8560F7ED}" type="pres">
      <dgm:prSet presAssocID="{FE164CDB-D548-449A-9ACE-457341095205}" presName="Name8" presStyleCnt="0"/>
      <dgm:spPr/>
    </dgm:pt>
    <dgm:pt modelId="{7D4EACB5-8C54-4D99-967C-55D28F7EBA0C}" type="pres">
      <dgm:prSet presAssocID="{FE164CDB-D548-449A-9ACE-457341095205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59BD41-DBF5-4893-B3BF-B41D9FE901CD}" type="pres">
      <dgm:prSet presAssocID="{FE164CDB-D548-449A-9ACE-45734109520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FC4CF7-499F-49A5-BD02-78FFCB049FF1}" type="pres">
      <dgm:prSet presAssocID="{AE9E42CE-20CC-4E52-AA4B-E0126AAA5756}" presName="Name8" presStyleCnt="0"/>
      <dgm:spPr/>
    </dgm:pt>
    <dgm:pt modelId="{A88AC075-68A2-498A-A02C-90CE79680587}" type="pres">
      <dgm:prSet presAssocID="{AE9E42CE-20CC-4E52-AA4B-E0126AAA5756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2F429F-66F9-485F-BF33-B82AE7DD98B7}" type="pres">
      <dgm:prSet presAssocID="{AE9E42CE-20CC-4E52-AA4B-E0126AAA575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0C3085-552E-4620-A912-3776A1CE0269}" type="pres">
      <dgm:prSet presAssocID="{A9707CB6-775C-4A05-AE09-C767B85E6A8D}" presName="Name8" presStyleCnt="0"/>
      <dgm:spPr/>
    </dgm:pt>
    <dgm:pt modelId="{F46D6CA8-5B5A-4481-8490-B134977C05FA}" type="pres">
      <dgm:prSet presAssocID="{A9707CB6-775C-4A05-AE09-C767B85E6A8D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BA49AD-1778-4C68-81E0-16B7CE18A169}" type="pres">
      <dgm:prSet presAssocID="{A9707CB6-775C-4A05-AE09-C767B85E6A8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2CF10C-81D0-4B2B-9B5D-27BF94CDA460}" type="pres">
      <dgm:prSet presAssocID="{A7360A3D-CCAE-499E-9568-A567A47608F1}" presName="Name8" presStyleCnt="0"/>
      <dgm:spPr/>
    </dgm:pt>
    <dgm:pt modelId="{7267946F-37C6-41C5-9572-C901E1DBB2F7}" type="pres">
      <dgm:prSet presAssocID="{A7360A3D-CCAE-499E-9568-A567A47608F1}" presName="level" presStyleLbl="node1" presStyleIdx="3" presStyleCnt="5" custScaleX="67245" custScaleY="98277" custLinFactNeighborX="50497" custLinFactNeighborY="-114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8EFBA3-151F-4CBC-B32A-238F6BC7F57F}" type="pres">
      <dgm:prSet presAssocID="{A7360A3D-CCAE-499E-9568-A567A47608F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189933-CCFA-4C5C-A973-CAE7451C267D}" type="pres">
      <dgm:prSet presAssocID="{3259A9D8-7446-462D-B184-6BE8C963E9F0}" presName="Name8" presStyleCnt="0"/>
      <dgm:spPr/>
    </dgm:pt>
    <dgm:pt modelId="{F55B7FF6-35B0-439E-9431-4DD89190318B}" type="pres">
      <dgm:prSet presAssocID="{3259A9D8-7446-462D-B184-6BE8C963E9F0}" presName="level" presStyleLbl="node1" presStyleIdx="4" presStyleCnt="5" custScaleX="137766" custLinFactNeighborX="-31597" custLinFactNeighborY="-9843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9B039F-5382-49D8-9437-5C1FDA94B37C}" type="pres">
      <dgm:prSet presAssocID="{3259A9D8-7446-462D-B184-6BE8C963E9F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4358DD-E7CC-4E31-9546-509FAD337AB3}" type="presOf" srcId="{A9707CB6-775C-4A05-AE09-C767B85E6A8D}" destId="{3ABA49AD-1778-4C68-81E0-16B7CE18A169}" srcOrd="1" destOrd="0" presId="urn:microsoft.com/office/officeart/2005/8/layout/pyramid3"/>
    <dgm:cxn modelId="{D6A3E2E3-3398-4B09-8F0A-12F5CEC37BEF}" type="presOf" srcId="{FE164CDB-D548-449A-9ACE-457341095205}" destId="{7D4EACB5-8C54-4D99-967C-55D28F7EBA0C}" srcOrd="0" destOrd="0" presId="urn:microsoft.com/office/officeart/2005/8/layout/pyramid3"/>
    <dgm:cxn modelId="{6D615490-2EF9-49FD-8643-4A6387B330F0}" type="presOf" srcId="{AE9E42CE-20CC-4E52-AA4B-E0126AAA5756}" destId="{F82F429F-66F9-485F-BF33-B82AE7DD98B7}" srcOrd="1" destOrd="0" presId="urn:microsoft.com/office/officeart/2005/8/layout/pyramid3"/>
    <dgm:cxn modelId="{7A7D75A2-9FF1-4CF7-A426-1E3E8FF19877}" type="presOf" srcId="{943F50D5-6D66-4AB4-B544-CCA7E82E624C}" destId="{D61AD109-8BCC-4EC9-A269-B74D9ECC052B}" srcOrd="0" destOrd="0" presId="urn:microsoft.com/office/officeart/2005/8/layout/pyramid3"/>
    <dgm:cxn modelId="{557F46EE-B0E1-4CF2-9204-16C1941D38A0}" type="presOf" srcId="{FE164CDB-D548-449A-9ACE-457341095205}" destId="{BA59BD41-DBF5-4893-B3BF-B41D9FE901CD}" srcOrd="1" destOrd="0" presId="urn:microsoft.com/office/officeart/2005/8/layout/pyramid3"/>
    <dgm:cxn modelId="{57529CDB-16E7-4ED4-9E0E-CE1990750E44}" srcId="{943F50D5-6D66-4AB4-B544-CCA7E82E624C}" destId="{A9707CB6-775C-4A05-AE09-C767B85E6A8D}" srcOrd="2" destOrd="0" parTransId="{4DD553DD-7C19-4C4C-A131-7763E4207D40}" sibTransId="{47279364-6680-4EDC-B7AB-EA1731D7CE18}"/>
    <dgm:cxn modelId="{D73F47CF-F1F0-40E1-97D1-BCC05802B72C}" type="presOf" srcId="{A7360A3D-CCAE-499E-9568-A567A47608F1}" destId="{548EFBA3-151F-4CBC-B32A-238F6BC7F57F}" srcOrd="1" destOrd="0" presId="urn:microsoft.com/office/officeart/2005/8/layout/pyramid3"/>
    <dgm:cxn modelId="{58A3A02E-EBBE-4705-AEAC-92AEF1777D18}" type="presOf" srcId="{A9707CB6-775C-4A05-AE09-C767B85E6A8D}" destId="{F46D6CA8-5B5A-4481-8490-B134977C05FA}" srcOrd="0" destOrd="0" presId="urn:microsoft.com/office/officeart/2005/8/layout/pyramid3"/>
    <dgm:cxn modelId="{2A57F977-1B59-4068-A4EE-96007B482377}" srcId="{943F50D5-6D66-4AB4-B544-CCA7E82E624C}" destId="{A7360A3D-CCAE-499E-9568-A567A47608F1}" srcOrd="3" destOrd="0" parTransId="{733DC5F4-5EB4-4428-B8E2-49105270AE42}" sibTransId="{2C085EDD-B81A-45FD-BF53-FB5F9C0219B0}"/>
    <dgm:cxn modelId="{69E1F8F4-CE08-48A3-91CC-1F04C7992264}" srcId="{943F50D5-6D66-4AB4-B544-CCA7E82E624C}" destId="{FE164CDB-D548-449A-9ACE-457341095205}" srcOrd="0" destOrd="0" parTransId="{43E5DBC6-FC75-4490-AEE7-7FFC40B8D2E9}" sibTransId="{2A479C18-DABF-464F-9EC1-D29EAB3C6189}"/>
    <dgm:cxn modelId="{DE6C177B-C120-4D78-A148-7E7E3E3E5347}" srcId="{943F50D5-6D66-4AB4-B544-CCA7E82E624C}" destId="{3259A9D8-7446-462D-B184-6BE8C963E9F0}" srcOrd="4" destOrd="0" parTransId="{51476F90-D168-4F89-BD28-38E84780D311}" sibTransId="{8503724A-9745-40FE-A50E-94FC5ABBA33F}"/>
    <dgm:cxn modelId="{79A1BEFF-2A88-48F3-8EC2-01313DFF45E9}" type="presOf" srcId="{3259A9D8-7446-462D-B184-6BE8C963E9F0}" destId="{F55B7FF6-35B0-439E-9431-4DD89190318B}" srcOrd="0" destOrd="0" presId="urn:microsoft.com/office/officeart/2005/8/layout/pyramid3"/>
    <dgm:cxn modelId="{FF419FC0-04C0-47BD-B13E-A904E90E490A}" type="presOf" srcId="{A7360A3D-CCAE-499E-9568-A567A47608F1}" destId="{7267946F-37C6-41C5-9572-C901E1DBB2F7}" srcOrd="0" destOrd="0" presId="urn:microsoft.com/office/officeart/2005/8/layout/pyramid3"/>
    <dgm:cxn modelId="{F7D2336F-530D-435F-84E1-DA49C3BD682D}" srcId="{943F50D5-6D66-4AB4-B544-CCA7E82E624C}" destId="{AE9E42CE-20CC-4E52-AA4B-E0126AAA5756}" srcOrd="1" destOrd="0" parTransId="{62E1FE68-F9D2-4899-9908-C4B3E556443E}" sibTransId="{0BCC3135-5112-494E-8083-AD5126340988}"/>
    <dgm:cxn modelId="{1A102C64-E5B7-414D-A5A4-CDF585F6EA59}" type="presOf" srcId="{3259A9D8-7446-462D-B184-6BE8C963E9F0}" destId="{ED9B039F-5382-49D8-9437-5C1FDA94B37C}" srcOrd="1" destOrd="0" presId="urn:microsoft.com/office/officeart/2005/8/layout/pyramid3"/>
    <dgm:cxn modelId="{27C0036C-56E9-4993-8CD5-A1F2BF62A9C3}" type="presOf" srcId="{AE9E42CE-20CC-4E52-AA4B-E0126AAA5756}" destId="{A88AC075-68A2-498A-A02C-90CE79680587}" srcOrd="0" destOrd="0" presId="urn:microsoft.com/office/officeart/2005/8/layout/pyramid3"/>
    <dgm:cxn modelId="{7B28F4F9-17BF-4738-8922-303AD94274A1}" type="presParOf" srcId="{D61AD109-8BCC-4EC9-A269-B74D9ECC052B}" destId="{E3B4778D-3C42-4318-ADCE-ADBB8560F7ED}" srcOrd="0" destOrd="0" presId="urn:microsoft.com/office/officeart/2005/8/layout/pyramid3"/>
    <dgm:cxn modelId="{311C232E-A8B0-4552-BBEE-723026399EAA}" type="presParOf" srcId="{E3B4778D-3C42-4318-ADCE-ADBB8560F7ED}" destId="{7D4EACB5-8C54-4D99-967C-55D28F7EBA0C}" srcOrd="0" destOrd="0" presId="urn:microsoft.com/office/officeart/2005/8/layout/pyramid3"/>
    <dgm:cxn modelId="{0C9AE584-86E1-4DA4-89A1-07F95B1FB07E}" type="presParOf" srcId="{E3B4778D-3C42-4318-ADCE-ADBB8560F7ED}" destId="{BA59BD41-DBF5-4893-B3BF-B41D9FE901CD}" srcOrd="1" destOrd="0" presId="urn:microsoft.com/office/officeart/2005/8/layout/pyramid3"/>
    <dgm:cxn modelId="{BFAEC972-6011-49DF-AEB8-586DA2981EB0}" type="presParOf" srcId="{D61AD109-8BCC-4EC9-A269-B74D9ECC052B}" destId="{DCFC4CF7-499F-49A5-BD02-78FFCB049FF1}" srcOrd="1" destOrd="0" presId="urn:microsoft.com/office/officeart/2005/8/layout/pyramid3"/>
    <dgm:cxn modelId="{A64523BB-C241-46F1-9801-E73AAF83281C}" type="presParOf" srcId="{DCFC4CF7-499F-49A5-BD02-78FFCB049FF1}" destId="{A88AC075-68A2-498A-A02C-90CE79680587}" srcOrd="0" destOrd="0" presId="urn:microsoft.com/office/officeart/2005/8/layout/pyramid3"/>
    <dgm:cxn modelId="{B33B12F8-7D94-48DC-8F3D-DC7D6035A796}" type="presParOf" srcId="{DCFC4CF7-499F-49A5-BD02-78FFCB049FF1}" destId="{F82F429F-66F9-485F-BF33-B82AE7DD98B7}" srcOrd="1" destOrd="0" presId="urn:microsoft.com/office/officeart/2005/8/layout/pyramid3"/>
    <dgm:cxn modelId="{A1348E6D-12F8-4C1D-BB93-425CE8CC9882}" type="presParOf" srcId="{D61AD109-8BCC-4EC9-A269-B74D9ECC052B}" destId="{A00C3085-552E-4620-A912-3776A1CE0269}" srcOrd="2" destOrd="0" presId="urn:microsoft.com/office/officeart/2005/8/layout/pyramid3"/>
    <dgm:cxn modelId="{3AAA5E68-CFBA-4887-A8BB-9F7A486ABBCB}" type="presParOf" srcId="{A00C3085-552E-4620-A912-3776A1CE0269}" destId="{F46D6CA8-5B5A-4481-8490-B134977C05FA}" srcOrd="0" destOrd="0" presId="urn:microsoft.com/office/officeart/2005/8/layout/pyramid3"/>
    <dgm:cxn modelId="{F928CC16-26E8-45C2-924D-7BF603FAEBDB}" type="presParOf" srcId="{A00C3085-552E-4620-A912-3776A1CE0269}" destId="{3ABA49AD-1778-4C68-81E0-16B7CE18A169}" srcOrd="1" destOrd="0" presId="urn:microsoft.com/office/officeart/2005/8/layout/pyramid3"/>
    <dgm:cxn modelId="{3EEBF75D-922B-4F1F-82B0-0BCAA679A5AB}" type="presParOf" srcId="{D61AD109-8BCC-4EC9-A269-B74D9ECC052B}" destId="{202CF10C-81D0-4B2B-9B5D-27BF94CDA460}" srcOrd="3" destOrd="0" presId="urn:microsoft.com/office/officeart/2005/8/layout/pyramid3"/>
    <dgm:cxn modelId="{6F2EE74C-5101-412F-81F4-CC25AB191CAA}" type="presParOf" srcId="{202CF10C-81D0-4B2B-9B5D-27BF94CDA460}" destId="{7267946F-37C6-41C5-9572-C901E1DBB2F7}" srcOrd="0" destOrd="0" presId="urn:microsoft.com/office/officeart/2005/8/layout/pyramid3"/>
    <dgm:cxn modelId="{6BD391A5-390A-465E-A9F5-72671352C545}" type="presParOf" srcId="{202CF10C-81D0-4B2B-9B5D-27BF94CDA460}" destId="{548EFBA3-151F-4CBC-B32A-238F6BC7F57F}" srcOrd="1" destOrd="0" presId="urn:microsoft.com/office/officeart/2005/8/layout/pyramid3"/>
    <dgm:cxn modelId="{52DA85B3-9267-44BE-9CE7-8B11CC3DB783}" type="presParOf" srcId="{D61AD109-8BCC-4EC9-A269-B74D9ECC052B}" destId="{7F189933-CCFA-4C5C-A973-CAE7451C267D}" srcOrd="4" destOrd="0" presId="urn:microsoft.com/office/officeart/2005/8/layout/pyramid3"/>
    <dgm:cxn modelId="{13303EEC-2303-4BE2-8CE0-97124AB03F66}" type="presParOf" srcId="{7F189933-CCFA-4C5C-A973-CAE7451C267D}" destId="{F55B7FF6-35B0-439E-9431-4DD89190318B}" srcOrd="0" destOrd="0" presId="urn:microsoft.com/office/officeart/2005/8/layout/pyramid3"/>
    <dgm:cxn modelId="{A0E85BC3-9193-41CC-B67C-FA5F4E7F91F7}" type="presParOf" srcId="{7F189933-CCFA-4C5C-A973-CAE7451C267D}" destId="{ED9B039F-5382-49D8-9437-5C1FDA94B37C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4EACB5-8C54-4D99-967C-55D28F7EBA0C}">
      <dsp:nvSpPr>
        <dsp:cNvPr id="0" name=""/>
        <dsp:cNvSpPr/>
      </dsp:nvSpPr>
      <dsp:spPr>
        <a:xfrm rot="10800000">
          <a:off x="0" y="0"/>
          <a:ext cx="6034908" cy="710319"/>
        </a:xfrm>
        <a:prstGeom prst="trapezoid">
          <a:avLst>
            <a:gd name="adj" fmla="val 8525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Need for investments</a:t>
          </a:r>
        </a:p>
      </dsp:txBody>
      <dsp:txXfrm rot="-10800000">
        <a:off x="1056109" y="0"/>
        <a:ext cx="3922690" cy="710319"/>
      </dsp:txXfrm>
    </dsp:sp>
    <dsp:sp modelId="{A88AC075-68A2-498A-A02C-90CE79680587}">
      <dsp:nvSpPr>
        <dsp:cNvPr id="0" name=""/>
        <dsp:cNvSpPr/>
      </dsp:nvSpPr>
      <dsp:spPr>
        <a:xfrm rot="10800000">
          <a:off x="605577" y="710319"/>
          <a:ext cx="4823753" cy="710319"/>
        </a:xfrm>
        <a:prstGeom prst="trapezoid">
          <a:avLst>
            <a:gd name="adj" fmla="val 8525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Potential for investments</a:t>
          </a:r>
        </a:p>
      </dsp:txBody>
      <dsp:txXfrm rot="-10800000">
        <a:off x="1449734" y="710319"/>
        <a:ext cx="3135439" cy="710319"/>
      </dsp:txXfrm>
    </dsp:sp>
    <dsp:sp modelId="{F46D6CA8-5B5A-4481-8490-B134977C05FA}">
      <dsp:nvSpPr>
        <dsp:cNvPr id="0" name=""/>
        <dsp:cNvSpPr/>
      </dsp:nvSpPr>
      <dsp:spPr>
        <a:xfrm rot="10800000">
          <a:off x="1211155" y="1420639"/>
          <a:ext cx="3612598" cy="710319"/>
        </a:xfrm>
        <a:prstGeom prst="trapezoid">
          <a:avLst>
            <a:gd name="adj" fmla="val 8525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Feasible investments</a:t>
          </a:r>
        </a:p>
      </dsp:txBody>
      <dsp:txXfrm rot="-10800000">
        <a:off x="1843360" y="1420639"/>
        <a:ext cx="2348188" cy="710319"/>
      </dsp:txXfrm>
    </dsp:sp>
    <dsp:sp modelId="{7267946F-37C6-41C5-9572-C901E1DBB2F7}">
      <dsp:nvSpPr>
        <dsp:cNvPr id="0" name=""/>
        <dsp:cNvSpPr/>
      </dsp:nvSpPr>
      <dsp:spPr>
        <a:xfrm rot="10800000">
          <a:off x="3422685" y="2122804"/>
          <a:ext cx="1614850" cy="698080"/>
        </a:xfrm>
        <a:prstGeom prst="trapezoid">
          <a:avLst>
            <a:gd name="adj" fmla="val 8525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Sustainable inv.</a:t>
          </a:r>
        </a:p>
      </dsp:txBody>
      <dsp:txXfrm rot="-10800000">
        <a:off x="3705284" y="2122804"/>
        <a:ext cx="1049652" cy="698080"/>
      </dsp:txXfrm>
    </dsp:sp>
    <dsp:sp modelId="{F55B7FF6-35B0-439E-9431-4DD89190318B}">
      <dsp:nvSpPr>
        <dsp:cNvPr id="0" name=""/>
        <dsp:cNvSpPr/>
      </dsp:nvSpPr>
      <dsp:spPr>
        <a:xfrm rot="10800000">
          <a:off x="1800485" y="2129807"/>
          <a:ext cx="1668560" cy="710319"/>
        </a:xfrm>
        <a:prstGeom prst="trapezoid">
          <a:avLst>
            <a:gd name="adj" fmla="val 8525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Sustainable inv</a:t>
          </a:r>
        </a:p>
      </dsp:txBody>
      <dsp:txXfrm rot="-10800000">
        <a:off x="1800485" y="2129807"/>
        <a:ext cx="1668560" cy="7103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0EA081-2553-4155-B714-145ABE6C515C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09967A-495C-469C-B092-6E397A6CB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165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CF258-88ED-4769-A1CE-DA2653B11998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7D1B8-71E2-4D32-A5B8-2AC7A64E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001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71C07-9CB4-44EE-BD10-1F7DD6A6652F}" type="datetime1">
              <a:rPr lang="en-US" smtClean="0"/>
              <a:t>9/29/2016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9975-7FD2-4A53-AC9C-DD29641F56D2}" type="datetime1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29B1A-FC2A-4965-9E87-6BF4FC2B4D64}" type="datetime1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C8AC-7926-4A71-B73C-7508F743D966}" type="datetime1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8C15-B17E-415A-9F4A-117E8BF26B44}" type="datetime1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8A7C1-8595-47EE-8173-965994B4C18C}" type="datetime1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20E4-4F18-427C-B12A-45995CFB3D72}" type="datetime1">
              <a:rPr lang="en-US" smtClean="0"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1CE0-4E0B-4C99-9464-DAA30C88BA22}" type="datetime1">
              <a:rPr lang="en-US" smtClean="0"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B546-D213-4863-A0EB-A76A9BFB9F1F}" type="datetime1">
              <a:rPr lang="en-US" smtClean="0"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3BEE6-E661-438C-A151-CB48E138321C}" type="datetime1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5BEB-2F30-4D42-A17E-916FA725C3FD}" type="datetime1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C8161D-008B-4162-A186-DF05F0527003}" type="datetime1">
              <a:rPr lang="en-US" smtClean="0"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Preliminary findings and recommendations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1</a:t>
            </a:fld>
            <a:r>
              <a:rPr lang="en-US" dirty="0" smtClean="0"/>
              <a:t>/8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800" b="1" dirty="0">
                <a:latin typeface="Times New Roman" pitchFamily="18" charset="0"/>
                <a:cs typeface="Times New Roman" pitchFamily="18" charset="0"/>
              </a:rPr>
              <a:t>Identifying capacity gaps in the agribusiness sector in Albania</a:t>
            </a:r>
            <a:endParaRPr lang="en-US" sz="3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sz="4200" dirty="0" smtClean="0"/>
              <a:t>Objective of the review</a:t>
            </a:r>
            <a:endParaRPr lang="en-US" sz="4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2</a:t>
            </a:fld>
            <a:r>
              <a:rPr lang="en-US" dirty="0" smtClean="0"/>
              <a:t>/8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458200" cy="4876800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en-US" sz="2800" dirty="0" smtClean="0"/>
              <a:t>Assess situation, trends, prospects and operators’ sentiment in selected value chains: milk, meat, F&amp;V and olive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Identify key non-financial constraints to development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Assess ongoing TA initiatives for agribusiness and addressing constraints.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Analyze lessons learnt from previous TA facilities and success stories of already supported investments.</a:t>
            </a:r>
          </a:p>
          <a:p>
            <a:r>
              <a:rPr lang="en-US" sz="2800" dirty="0" smtClean="0"/>
              <a:t>Make proposals for EBRD Agribusiness TA facility.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main trends in agribusiness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3</a:t>
            </a:fld>
            <a:r>
              <a:rPr lang="en-US" dirty="0" smtClean="0"/>
              <a:t>/8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Expansion in most sub-sectors with a proven export potential; moderate growth and consolidation of domestic market</a:t>
            </a:r>
          </a:p>
          <a:p>
            <a:r>
              <a:rPr lang="en-US" dirty="0" smtClean="0"/>
              <a:t>Consolidation of food processing leading actors.</a:t>
            </a:r>
          </a:p>
          <a:p>
            <a:r>
              <a:rPr lang="en-US" dirty="0" smtClean="0"/>
              <a:t>Moderate expansion of second-tier food processing companies.</a:t>
            </a:r>
          </a:p>
          <a:p>
            <a:r>
              <a:rPr lang="en-US" dirty="0" smtClean="0"/>
              <a:t>Drivers in primary production: </a:t>
            </a:r>
            <a:r>
              <a:rPr lang="en-US" dirty="0" err="1" smtClean="0"/>
              <a:t>i</a:t>
            </a:r>
            <a:r>
              <a:rPr lang="en-US" dirty="0" smtClean="0"/>
              <a:t>) increased capital intensity, ii) vertical integration, iii) diversification of multi-sector businesses.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VC actors’ sentiment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4</a:t>
            </a:fld>
            <a:r>
              <a:rPr lang="en-US" dirty="0" smtClean="0"/>
              <a:t>/8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610600" cy="4602163"/>
          </a:xfrm>
        </p:spPr>
        <p:txBody>
          <a:bodyPr>
            <a:normAutofit/>
          </a:bodyPr>
          <a:lstStyle/>
          <a:p>
            <a:r>
              <a:rPr lang="en-US" dirty="0" smtClean="0"/>
              <a:t>Positive prospects in selected areas of fresh fruit and vegetables production.</a:t>
            </a:r>
          </a:p>
          <a:p>
            <a:r>
              <a:rPr lang="en-US" dirty="0" smtClean="0"/>
              <a:t>Structural limits to expansion in animal production, with different sub-sectors prospects.</a:t>
            </a:r>
          </a:p>
          <a:p>
            <a:r>
              <a:rPr lang="en-US" dirty="0" smtClean="0"/>
              <a:t>Critical stage reached in the traditionally strong MAP value chain.</a:t>
            </a:r>
          </a:p>
          <a:p>
            <a:r>
              <a:rPr lang="en-US" dirty="0" smtClean="0"/>
              <a:t>Need to focus on qualified investment proposals.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non-financial constraints: VC level issues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5</a:t>
            </a:fld>
            <a:r>
              <a:rPr lang="en-US" dirty="0" smtClean="0"/>
              <a:t>/8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34400" cy="4602163"/>
          </a:xfrm>
        </p:spPr>
        <p:txBody>
          <a:bodyPr>
            <a:normAutofit/>
          </a:bodyPr>
          <a:lstStyle/>
          <a:p>
            <a:r>
              <a:rPr lang="en-US" dirty="0" smtClean="0"/>
              <a:t>Scarce compliance of primary production with required characteristics: </a:t>
            </a:r>
            <a:r>
              <a:rPr lang="en-US" dirty="0" err="1" smtClean="0"/>
              <a:t>i</a:t>
            </a:r>
            <a:r>
              <a:rPr lang="en-US" dirty="0" smtClean="0"/>
              <a:t>) quality and safety standards, ii) sufficient flows, iii) price certainty.</a:t>
            </a:r>
          </a:p>
          <a:p>
            <a:r>
              <a:rPr lang="en-US" dirty="0" smtClean="0"/>
              <a:t>Fragmentation of primary production and problematic development of </a:t>
            </a:r>
            <a:r>
              <a:rPr lang="en-US" dirty="0" err="1" smtClean="0"/>
              <a:t>associationism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Major difficulties in defining and applying agreements between VC actors.</a:t>
            </a:r>
          </a:p>
          <a:p>
            <a:r>
              <a:rPr lang="en-US" dirty="0" smtClean="0"/>
              <a:t>Need for better market information and orientation.</a:t>
            </a:r>
          </a:p>
          <a:p>
            <a:r>
              <a:rPr lang="en-US" dirty="0" smtClean="0"/>
              <a:t>Need for more qualitative, focused and independent TA to agribusinesses.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non-financial constraints: institutional aspects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6</a:t>
            </a:fld>
            <a:r>
              <a:rPr lang="en-US" dirty="0" smtClean="0"/>
              <a:t>/8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34400" cy="4602163"/>
          </a:xfrm>
        </p:spPr>
        <p:txBody>
          <a:bodyPr>
            <a:normAutofit/>
          </a:bodyPr>
          <a:lstStyle/>
          <a:p>
            <a:r>
              <a:rPr lang="en-US" dirty="0" smtClean="0"/>
              <a:t>Frequent-changing legal, institutional and policy framework.</a:t>
            </a:r>
          </a:p>
          <a:p>
            <a:r>
              <a:rPr lang="en-US" dirty="0" smtClean="0"/>
              <a:t>Difficulty to reconcile long-term institution building process with short and medium term operational needs. </a:t>
            </a:r>
          </a:p>
          <a:p>
            <a:r>
              <a:rPr lang="en-US" dirty="0" smtClean="0"/>
              <a:t>Incomplete match between policies and legal and institutional framework.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Impact of constraints and function of Technical Assistance</a:t>
            </a: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7</a:t>
            </a:fld>
            <a:r>
              <a:rPr lang="en-US" dirty="0" smtClean="0"/>
              <a:t>/8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381000" y="1600201"/>
            <a:ext cx="8534400" cy="2362200"/>
          </a:xfrm>
        </p:spPr>
        <p:txBody>
          <a:bodyPr/>
          <a:lstStyle/>
          <a:p>
            <a:pPr algn="ctr">
              <a:buNone/>
            </a:pPr>
            <a:r>
              <a:rPr lang="en-US" sz="3000" dirty="0" smtClean="0"/>
              <a:t>Technical Assistance to agribusiness should contribute to reduce the gap between investment needs and sustainable investments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9" name="Diagram 8"/>
          <p:cNvGraphicFramePr/>
          <p:nvPr/>
        </p:nvGraphicFramePr>
        <p:xfrm>
          <a:off x="1447800" y="3318641"/>
          <a:ext cx="6034909" cy="35393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8</a:t>
            </a:fld>
            <a:r>
              <a:rPr lang="en-US" dirty="0" smtClean="0"/>
              <a:t>/8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2590801"/>
            <a:ext cx="8382000" cy="1904999"/>
          </a:xfrm>
        </p:spPr>
        <p:txBody>
          <a:bodyPr>
            <a:normAutofit lnSpcReduction="10000"/>
          </a:bodyPr>
          <a:lstStyle/>
          <a:p>
            <a:pPr marL="514350" indent="-514350" algn="ctr">
              <a:buNone/>
            </a:pPr>
            <a:r>
              <a:rPr lang="en-US" sz="4400" dirty="0" smtClean="0"/>
              <a:t>Thank you for your attention and contribution to stakeholders’ dialogue!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1365</TotalTime>
  <Words>396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Franklin Gothic Book</vt:lpstr>
      <vt:lpstr>Perpetua</vt:lpstr>
      <vt:lpstr>Times New Roman</vt:lpstr>
      <vt:lpstr>Wingdings 2</vt:lpstr>
      <vt:lpstr>Equity</vt:lpstr>
      <vt:lpstr>Identifying capacity gaps in the agribusiness sector in Albania</vt:lpstr>
      <vt:lpstr>Objective of the review</vt:lpstr>
      <vt:lpstr>The main trends in agribusiness</vt:lpstr>
      <vt:lpstr>VC actors’ sentiment</vt:lpstr>
      <vt:lpstr>Key non-financial constraints: VC level issues</vt:lpstr>
      <vt:lpstr>Key non-financial constraints: institutional aspects</vt:lpstr>
      <vt:lpstr>Impact of constraints and function of Technical Assistance</vt:lpstr>
      <vt:lpstr>PowerPoint Presentation</vt:lpstr>
    </vt:vector>
  </TitlesOfParts>
  <Company>BASTARDS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GERMAN</dc:creator>
  <cp:lastModifiedBy>Elisa Lula</cp:lastModifiedBy>
  <cp:revision>40</cp:revision>
  <dcterms:created xsi:type="dcterms:W3CDTF">2016-09-27T14:03:56Z</dcterms:created>
  <dcterms:modified xsi:type="dcterms:W3CDTF">2016-09-29T08:49:05Z</dcterms:modified>
</cp:coreProperties>
</file>