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F50D5-6D66-4AB4-B544-CCA7E82E624C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164CDB-D548-449A-9ACE-457341095205}">
      <dgm:prSet phldrT="[Text]"/>
      <dgm:spPr/>
      <dgm:t>
        <a:bodyPr/>
        <a:lstStyle/>
        <a:p>
          <a:r>
            <a:rPr lang="sq-AL" noProof="0" dirty="0" smtClean="0"/>
            <a:t>Nevoja për investime </a:t>
          </a:r>
          <a:endParaRPr lang="sq-AL" noProof="0" dirty="0"/>
        </a:p>
      </dgm:t>
    </dgm:pt>
    <dgm:pt modelId="{43E5DBC6-FC75-4490-AEE7-7FFC40B8D2E9}" type="parTrans" cxnId="{69E1F8F4-CE08-48A3-91CC-1F04C7992264}">
      <dgm:prSet/>
      <dgm:spPr/>
      <dgm:t>
        <a:bodyPr/>
        <a:lstStyle/>
        <a:p>
          <a:endParaRPr lang="en-US"/>
        </a:p>
      </dgm:t>
    </dgm:pt>
    <dgm:pt modelId="{2A479C18-DABF-464F-9EC1-D29EAB3C6189}" type="sibTrans" cxnId="{69E1F8F4-CE08-48A3-91CC-1F04C7992264}">
      <dgm:prSet/>
      <dgm:spPr/>
      <dgm:t>
        <a:bodyPr/>
        <a:lstStyle/>
        <a:p>
          <a:endParaRPr lang="en-US"/>
        </a:p>
      </dgm:t>
    </dgm:pt>
    <dgm:pt modelId="{A9707CB6-775C-4A05-AE09-C767B85E6A8D}">
      <dgm:prSet phldrT="[Text]"/>
      <dgm:spPr/>
      <dgm:t>
        <a:bodyPr/>
        <a:lstStyle/>
        <a:p>
          <a:r>
            <a:rPr lang="sq-AL" noProof="0" dirty="0" smtClean="0"/>
            <a:t>Investime të realizueshme</a:t>
          </a:r>
          <a:endParaRPr lang="sq-AL" noProof="0" dirty="0"/>
        </a:p>
      </dgm:t>
    </dgm:pt>
    <dgm:pt modelId="{4DD553DD-7C19-4C4C-A131-7763E4207D40}" type="parTrans" cxnId="{57529CDB-16E7-4ED4-9E0E-CE1990750E44}">
      <dgm:prSet/>
      <dgm:spPr/>
      <dgm:t>
        <a:bodyPr/>
        <a:lstStyle/>
        <a:p>
          <a:endParaRPr lang="en-US"/>
        </a:p>
      </dgm:t>
    </dgm:pt>
    <dgm:pt modelId="{47279364-6680-4EDC-B7AB-EA1731D7CE18}" type="sibTrans" cxnId="{57529CDB-16E7-4ED4-9E0E-CE1990750E44}">
      <dgm:prSet/>
      <dgm:spPr/>
      <dgm:t>
        <a:bodyPr/>
        <a:lstStyle/>
        <a:p>
          <a:endParaRPr lang="en-US"/>
        </a:p>
      </dgm:t>
    </dgm:pt>
    <dgm:pt modelId="{A7360A3D-CCAE-499E-9568-A567A47608F1}">
      <dgm:prSet phldrT="[Text]"/>
      <dgm:spPr/>
      <dgm:t>
        <a:bodyPr/>
        <a:lstStyle/>
        <a:p>
          <a:r>
            <a:rPr lang="sq-AL" noProof="0" dirty="0" smtClean="0"/>
            <a:t>Inv. të qëndrueshme</a:t>
          </a:r>
          <a:endParaRPr lang="sq-AL" noProof="0" dirty="0"/>
        </a:p>
      </dgm:t>
    </dgm:pt>
    <dgm:pt modelId="{733DC5F4-5EB4-4428-B8E2-49105270AE42}" type="parTrans" cxnId="{2A57F977-1B59-4068-A4EE-96007B482377}">
      <dgm:prSet/>
      <dgm:spPr/>
      <dgm:t>
        <a:bodyPr/>
        <a:lstStyle/>
        <a:p>
          <a:endParaRPr lang="en-US"/>
        </a:p>
      </dgm:t>
    </dgm:pt>
    <dgm:pt modelId="{2C085EDD-B81A-45FD-BF53-FB5F9C0219B0}" type="sibTrans" cxnId="{2A57F977-1B59-4068-A4EE-96007B482377}">
      <dgm:prSet/>
      <dgm:spPr/>
      <dgm:t>
        <a:bodyPr/>
        <a:lstStyle/>
        <a:p>
          <a:endParaRPr lang="en-US"/>
        </a:p>
      </dgm:t>
    </dgm:pt>
    <dgm:pt modelId="{3259A9D8-7446-462D-B184-6BE8C963E9F0}">
      <dgm:prSet phldrT="[Text]"/>
      <dgm:spPr/>
      <dgm:t>
        <a:bodyPr/>
        <a:lstStyle/>
        <a:p>
          <a:r>
            <a:rPr lang="sq-AL" noProof="0" dirty="0" smtClean="0"/>
            <a:t>Inv. të qëndrueshme</a:t>
          </a:r>
          <a:endParaRPr lang="sq-AL" noProof="0" dirty="0"/>
        </a:p>
      </dgm:t>
    </dgm:pt>
    <dgm:pt modelId="{51476F90-D168-4F89-BD28-38E84780D311}" type="parTrans" cxnId="{DE6C177B-C120-4D78-A148-7E7E3E3E5347}">
      <dgm:prSet/>
      <dgm:spPr/>
      <dgm:t>
        <a:bodyPr/>
        <a:lstStyle/>
        <a:p>
          <a:endParaRPr lang="en-US"/>
        </a:p>
      </dgm:t>
    </dgm:pt>
    <dgm:pt modelId="{8503724A-9745-40FE-A50E-94FC5ABBA33F}" type="sibTrans" cxnId="{DE6C177B-C120-4D78-A148-7E7E3E3E5347}">
      <dgm:prSet/>
      <dgm:spPr/>
      <dgm:t>
        <a:bodyPr/>
        <a:lstStyle/>
        <a:p>
          <a:endParaRPr lang="en-US"/>
        </a:p>
      </dgm:t>
    </dgm:pt>
    <dgm:pt modelId="{AE9E42CE-20CC-4E52-AA4B-E0126AAA5756}">
      <dgm:prSet/>
      <dgm:spPr/>
      <dgm:t>
        <a:bodyPr/>
        <a:lstStyle/>
        <a:p>
          <a:r>
            <a:rPr lang="sq-AL" noProof="0" dirty="0" smtClean="0"/>
            <a:t>Mundësi për investime </a:t>
          </a:r>
          <a:endParaRPr lang="sq-AL" noProof="0" dirty="0"/>
        </a:p>
      </dgm:t>
    </dgm:pt>
    <dgm:pt modelId="{62E1FE68-F9D2-4899-9908-C4B3E556443E}" type="parTrans" cxnId="{F7D2336F-530D-435F-84E1-DA49C3BD682D}">
      <dgm:prSet/>
      <dgm:spPr/>
      <dgm:t>
        <a:bodyPr/>
        <a:lstStyle/>
        <a:p>
          <a:endParaRPr lang="en-US"/>
        </a:p>
      </dgm:t>
    </dgm:pt>
    <dgm:pt modelId="{0BCC3135-5112-494E-8083-AD5126340988}" type="sibTrans" cxnId="{F7D2336F-530D-435F-84E1-DA49C3BD682D}">
      <dgm:prSet/>
      <dgm:spPr/>
      <dgm:t>
        <a:bodyPr/>
        <a:lstStyle/>
        <a:p>
          <a:endParaRPr lang="en-US"/>
        </a:p>
      </dgm:t>
    </dgm:pt>
    <dgm:pt modelId="{D61AD109-8BCC-4EC9-A269-B74D9ECC052B}" type="pres">
      <dgm:prSet presAssocID="{943F50D5-6D66-4AB4-B544-CCA7E82E624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B4778D-3C42-4318-ADCE-ADBB8560F7ED}" type="pres">
      <dgm:prSet presAssocID="{FE164CDB-D548-449A-9ACE-457341095205}" presName="Name8" presStyleCnt="0"/>
      <dgm:spPr/>
    </dgm:pt>
    <dgm:pt modelId="{7D4EACB5-8C54-4D99-967C-55D28F7EBA0C}" type="pres">
      <dgm:prSet presAssocID="{FE164CDB-D548-449A-9ACE-457341095205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59BD41-DBF5-4893-B3BF-B41D9FE901CD}" type="pres">
      <dgm:prSet presAssocID="{FE164CDB-D548-449A-9ACE-45734109520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FC4CF7-499F-49A5-BD02-78FFCB049FF1}" type="pres">
      <dgm:prSet presAssocID="{AE9E42CE-20CC-4E52-AA4B-E0126AAA5756}" presName="Name8" presStyleCnt="0"/>
      <dgm:spPr/>
    </dgm:pt>
    <dgm:pt modelId="{A88AC075-68A2-498A-A02C-90CE79680587}" type="pres">
      <dgm:prSet presAssocID="{AE9E42CE-20CC-4E52-AA4B-E0126AAA5756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2F429F-66F9-485F-BF33-B82AE7DD98B7}" type="pres">
      <dgm:prSet presAssocID="{AE9E42CE-20CC-4E52-AA4B-E0126AAA575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0C3085-552E-4620-A912-3776A1CE0269}" type="pres">
      <dgm:prSet presAssocID="{A9707CB6-775C-4A05-AE09-C767B85E6A8D}" presName="Name8" presStyleCnt="0"/>
      <dgm:spPr/>
    </dgm:pt>
    <dgm:pt modelId="{F46D6CA8-5B5A-4481-8490-B134977C05FA}" type="pres">
      <dgm:prSet presAssocID="{A9707CB6-775C-4A05-AE09-C767B85E6A8D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BA49AD-1778-4C68-81E0-16B7CE18A169}" type="pres">
      <dgm:prSet presAssocID="{A9707CB6-775C-4A05-AE09-C767B85E6A8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2CF10C-81D0-4B2B-9B5D-27BF94CDA460}" type="pres">
      <dgm:prSet presAssocID="{A7360A3D-CCAE-499E-9568-A567A47608F1}" presName="Name8" presStyleCnt="0"/>
      <dgm:spPr/>
    </dgm:pt>
    <dgm:pt modelId="{7267946F-37C6-41C5-9572-C901E1DBB2F7}" type="pres">
      <dgm:prSet presAssocID="{A7360A3D-CCAE-499E-9568-A567A47608F1}" presName="level" presStyleLbl="node1" presStyleIdx="3" presStyleCnt="5" custScaleX="67245" custScaleY="98277" custLinFactNeighborX="50497" custLinFactNeighborY="-114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EFBA3-151F-4CBC-B32A-238F6BC7F57F}" type="pres">
      <dgm:prSet presAssocID="{A7360A3D-CCAE-499E-9568-A567A47608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189933-CCFA-4C5C-A973-CAE7451C267D}" type="pres">
      <dgm:prSet presAssocID="{3259A9D8-7446-462D-B184-6BE8C963E9F0}" presName="Name8" presStyleCnt="0"/>
      <dgm:spPr/>
    </dgm:pt>
    <dgm:pt modelId="{F55B7FF6-35B0-439E-9431-4DD89190318B}" type="pres">
      <dgm:prSet presAssocID="{3259A9D8-7446-462D-B184-6BE8C963E9F0}" presName="level" presStyleLbl="node1" presStyleIdx="4" presStyleCnt="5" custScaleX="137766" custLinFactNeighborX="-31597" custLinFactNeighborY="-984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9B039F-5382-49D8-9437-5C1FDA94B37C}" type="pres">
      <dgm:prSet presAssocID="{3259A9D8-7446-462D-B184-6BE8C963E9F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9CE10E-4993-4DEF-88A7-638EBE79748A}" type="presOf" srcId="{3259A9D8-7446-462D-B184-6BE8C963E9F0}" destId="{ED9B039F-5382-49D8-9437-5C1FDA94B37C}" srcOrd="1" destOrd="0" presId="urn:microsoft.com/office/officeart/2005/8/layout/pyramid3"/>
    <dgm:cxn modelId="{EFAD8CDA-1EC3-4216-85BB-470F8AC3115B}" type="presOf" srcId="{943F50D5-6D66-4AB4-B544-CCA7E82E624C}" destId="{D61AD109-8BCC-4EC9-A269-B74D9ECC052B}" srcOrd="0" destOrd="0" presId="urn:microsoft.com/office/officeart/2005/8/layout/pyramid3"/>
    <dgm:cxn modelId="{7B3B6B44-7B53-4078-B85D-6AFAD908F921}" type="presOf" srcId="{A9707CB6-775C-4A05-AE09-C767B85E6A8D}" destId="{F46D6CA8-5B5A-4481-8490-B134977C05FA}" srcOrd="0" destOrd="0" presId="urn:microsoft.com/office/officeart/2005/8/layout/pyramid3"/>
    <dgm:cxn modelId="{E5226438-71A1-41C2-9EA8-AE1BCB98418E}" type="presOf" srcId="{A7360A3D-CCAE-499E-9568-A567A47608F1}" destId="{548EFBA3-151F-4CBC-B32A-238F6BC7F57F}" srcOrd="1" destOrd="0" presId="urn:microsoft.com/office/officeart/2005/8/layout/pyramid3"/>
    <dgm:cxn modelId="{57529CDB-16E7-4ED4-9E0E-CE1990750E44}" srcId="{943F50D5-6D66-4AB4-B544-CCA7E82E624C}" destId="{A9707CB6-775C-4A05-AE09-C767B85E6A8D}" srcOrd="2" destOrd="0" parTransId="{4DD553DD-7C19-4C4C-A131-7763E4207D40}" sibTransId="{47279364-6680-4EDC-B7AB-EA1731D7CE18}"/>
    <dgm:cxn modelId="{D2D84F7E-07D1-41FC-9286-00AAE3D57B01}" type="presOf" srcId="{AE9E42CE-20CC-4E52-AA4B-E0126AAA5756}" destId="{A88AC075-68A2-498A-A02C-90CE79680587}" srcOrd="0" destOrd="0" presId="urn:microsoft.com/office/officeart/2005/8/layout/pyramid3"/>
    <dgm:cxn modelId="{52E3B7AA-A4FE-4E7B-A616-B81D18613A47}" type="presOf" srcId="{A9707CB6-775C-4A05-AE09-C767B85E6A8D}" destId="{3ABA49AD-1778-4C68-81E0-16B7CE18A169}" srcOrd="1" destOrd="0" presId="urn:microsoft.com/office/officeart/2005/8/layout/pyramid3"/>
    <dgm:cxn modelId="{2A57F977-1B59-4068-A4EE-96007B482377}" srcId="{943F50D5-6D66-4AB4-B544-CCA7E82E624C}" destId="{A7360A3D-CCAE-499E-9568-A567A47608F1}" srcOrd="3" destOrd="0" parTransId="{733DC5F4-5EB4-4428-B8E2-49105270AE42}" sibTransId="{2C085EDD-B81A-45FD-BF53-FB5F9C0219B0}"/>
    <dgm:cxn modelId="{69E1F8F4-CE08-48A3-91CC-1F04C7992264}" srcId="{943F50D5-6D66-4AB4-B544-CCA7E82E624C}" destId="{FE164CDB-D548-449A-9ACE-457341095205}" srcOrd="0" destOrd="0" parTransId="{43E5DBC6-FC75-4490-AEE7-7FFC40B8D2E9}" sibTransId="{2A479C18-DABF-464F-9EC1-D29EAB3C6189}"/>
    <dgm:cxn modelId="{DE6C177B-C120-4D78-A148-7E7E3E3E5347}" srcId="{943F50D5-6D66-4AB4-B544-CCA7E82E624C}" destId="{3259A9D8-7446-462D-B184-6BE8C963E9F0}" srcOrd="4" destOrd="0" parTransId="{51476F90-D168-4F89-BD28-38E84780D311}" sibTransId="{8503724A-9745-40FE-A50E-94FC5ABBA33F}"/>
    <dgm:cxn modelId="{0D2974A0-10A3-478F-9496-3AF5BA4FFBBE}" type="presOf" srcId="{3259A9D8-7446-462D-B184-6BE8C963E9F0}" destId="{F55B7FF6-35B0-439E-9431-4DD89190318B}" srcOrd="0" destOrd="0" presId="urn:microsoft.com/office/officeart/2005/8/layout/pyramid3"/>
    <dgm:cxn modelId="{7D9114EA-28BA-4C7A-A47D-0D5CDF3F824E}" type="presOf" srcId="{FE164CDB-D548-449A-9ACE-457341095205}" destId="{BA59BD41-DBF5-4893-B3BF-B41D9FE901CD}" srcOrd="1" destOrd="0" presId="urn:microsoft.com/office/officeart/2005/8/layout/pyramid3"/>
    <dgm:cxn modelId="{DD017ABF-2171-4C1C-B637-828142A72CB6}" type="presOf" srcId="{A7360A3D-CCAE-499E-9568-A567A47608F1}" destId="{7267946F-37C6-41C5-9572-C901E1DBB2F7}" srcOrd="0" destOrd="0" presId="urn:microsoft.com/office/officeart/2005/8/layout/pyramid3"/>
    <dgm:cxn modelId="{F7D2336F-530D-435F-84E1-DA49C3BD682D}" srcId="{943F50D5-6D66-4AB4-B544-CCA7E82E624C}" destId="{AE9E42CE-20CC-4E52-AA4B-E0126AAA5756}" srcOrd="1" destOrd="0" parTransId="{62E1FE68-F9D2-4899-9908-C4B3E556443E}" sibTransId="{0BCC3135-5112-494E-8083-AD5126340988}"/>
    <dgm:cxn modelId="{21A585CE-6407-475F-BBC2-9E8F82CEC6FE}" type="presOf" srcId="{FE164CDB-D548-449A-9ACE-457341095205}" destId="{7D4EACB5-8C54-4D99-967C-55D28F7EBA0C}" srcOrd="0" destOrd="0" presId="urn:microsoft.com/office/officeart/2005/8/layout/pyramid3"/>
    <dgm:cxn modelId="{74218AFE-A48E-4BB8-9BA2-815D4B090029}" type="presOf" srcId="{AE9E42CE-20CC-4E52-AA4B-E0126AAA5756}" destId="{F82F429F-66F9-485F-BF33-B82AE7DD98B7}" srcOrd="1" destOrd="0" presId="urn:microsoft.com/office/officeart/2005/8/layout/pyramid3"/>
    <dgm:cxn modelId="{CB2DEBF3-CFC5-4B3C-8E89-5CA078077F0D}" type="presParOf" srcId="{D61AD109-8BCC-4EC9-A269-B74D9ECC052B}" destId="{E3B4778D-3C42-4318-ADCE-ADBB8560F7ED}" srcOrd="0" destOrd="0" presId="urn:microsoft.com/office/officeart/2005/8/layout/pyramid3"/>
    <dgm:cxn modelId="{0295B0AF-113C-4E2E-9304-2F0F14CB4F96}" type="presParOf" srcId="{E3B4778D-3C42-4318-ADCE-ADBB8560F7ED}" destId="{7D4EACB5-8C54-4D99-967C-55D28F7EBA0C}" srcOrd="0" destOrd="0" presId="urn:microsoft.com/office/officeart/2005/8/layout/pyramid3"/>
    <dgm:cxn modelId="{8A5AA61F-8781-4190-8686-1A368CD9B704}" type="presParOf" srcId="{E3B4778D-3C42-4318-ADCE-ADBB8560F7ED}" destId="{BA59BD41-DBF5-4893-B3BF-B41D9FE901CD}" srcOrd="1" destOrd="0" presId="urn:microsoft.com/office/officeart/2005/8/layout/pyramid3"/>
    <dgm:cxn modelId="{F94A0E3D-2C88-4D37-9109-1C03303B974C}" type="presParOf" srcId="{D61AD109-8BCC-4EC9-A269-B74D9ECC052B}" destId="{DCFC4CF7-499F-49A5-BD02-78FFCB049FF1}" srcOrd="1" destOrd="0" presId="urn:microsoft.com/office/officeart/2005/8/layout/pyramid3"/>
    <dgm:cxn modelId="{4EB44B48-110A-4BDE-92E4-74900EE4C461}" type="presParOf" srcId="{DCFC4CF7-499F-49A5-BD02-78FFCB049FF1}" destId="{A88AC075-68A2-498A-A02C-90CE79680587}" srcOrd="0" destOrd="0" presId="urn:microsoft.com/office/officeart/2005/8/layout/pyramid3"/>
    <dgm:cxn modelId="{A51FFE9C-7E92-43BA-8409-9271EE5776E2}" type="presParOf" srcId="{DCFC4CF7-499F-49A5-BD02-78FFCB049FF1}" destId="{F82F429F-66F9-485F-BF33-B82AE7DD98B7}" srcOrd="1" destOrd="0" presId="urn:microsoft.com/office/officeart/2005/8/layout/pyramid3"/>
    <dgm:cxn modelId="{2D78A103-4452-4643-86B2-C01AE5175D5C}" type="presParOf" srcId="{D61AD109-8BCC-4EC9-A269-B74D9ECC052B}" destId="{A00C3085-552E-4620-A912-3776A1CE0269}" srcOrd="2" destOrd="0" presId="urn:microsoft.com/office/officeart/2005/8/layout/pyramid3"/>
    <dgm:cxn modelId="{EC4A528B-03D9-4FC5-962A-C425D5B9A6B5}" type="presParOf" srcId="{A00C3085-552E-4620-A912-3776A1CE0269}" destId="{F46D6CA8-5B5A-4481-8490-B134977C05FA}" srcOrd="0" destOrd="0" presId="urn:microsoft.com/office/officeart/2005/8/layout/pyramid3"/>
    <dgm:cxn modelId="{444A4500-1EF5-4D79-9ED3-20D4433B7198}" type="presParOf" srcId="{A00C3085-552E-4620-A912-3776A1CE0269}" destId="{3ABA49AD-1778-4C68-81E0-16B7CE18A169}" srcOrd="1" destOrd="0" presId="urn:microsoft.com/office/officeart/2005/8/layout/pyramid3"/>
    <dgm:cxn modelId="{1B6DA149-123D-4007-A9A5-0D9227F4BAA7}" type="presParOf" srcId="{D61AD109-8BCC-4EC9-A269-B74D9ECC052B}" destId="{202CF10C-81D0-4B2B-9B5D-27BF94CDA460}" srcOrd="3" destOrd="0" presId="urn:microsoft.com/office/officeart/2005/8/layout/pyramid3"/>
    <dgm:cxn modelId="{0E1F2935-9425-4343-BE5A-BDB36A01BE69}" type="presParOf" srcId="{202CF10C-81D0-4B2B-9B5D-27BF94CDA460}" destId="{7267946F-37C6-41C5-9572-C901E1DBB2F7}" srcOrd="0" destOrd="0" presId="urn:microsoft.com/office/officeart/2005/8/layout/pyramid3"/>
    <dgm:cxn modelId="{4D96BDC1-76DD-4DEE-8440-64B9AE209FEA}" type="presParOf" srcId="{202CF10C-81D0-4B2B-9B5D-27BF94CDA460}" destId="{548EFBA3-151F-4CBC-B32A-238F6BC7F57F}" srcOrd="1" destOrd="0" presId="urn:microsoft.com/office/officeart/2005/8/layout/pyramid3"/>
    <dgm:cxn modelId="{13A89786-E3C6-47F9-92D0-721E9A0FE2ED}" type="presParOf" srcId="{D61AD109-8BCC-4EC9-A269-B74D9ECC052B}" destId="{7F189933-CCFA-4C5C-A973-CAE7451C267D}" srcOrd="4" destOrd="0" presId="urn:microsoft.com/office/officeart/2005/8/layout/pyramid3"/>
    <dgm:cxn modelId="{867AC6F0-B4D5-4C4D-AC4A-7980D97B98AA}" type="presParOf" srcId="{7F189933-CCFA-4C5C-A973-CAE7451C267D}" destId="{F55B7FF6-35B0-439E-9431-4DD89190318B}" srcOrd="0" destOrd="0" presId="urn:microsoft.com/office/officeart/2005/8/layout/pyramid3"/>
    <dgm:cxn modelId="{F0D51EFE-E289-454B-BBAA-664D49B3FB5E}" type="presParOf" srcId="{7F189933-CCFA-4C5C-A973-CAE7451C267D}" destId="{ED9B039F-5382-49D8-9437-5C1FDA94B37C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EACB5-8C54-4D99-967C-55D28F7EBA0C}">
      <dsp:nvSpPr>
        <dsp:cNvPr id="0" name=""/>
        <dsp:cNvSpPr/>
      </dsp:nvSpPr>
      <dsp:spPr>
        <a:xfrm rot="10800000">
          <a:off x="0" y="0"/>
          <a:ext cx="6934199" cy="710319"/>
        </a:xfrm>
        <a:prstGeom prst="trapezoid">
          <a:avLst>
            <a:gd name="adj" fmla="val 979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500" kern="1200" noProof="0" dirty="0" smtClean="0"/>
            <a:t>Nevoja për investime </a:t>
          </a:r>
          <a:endParaRPr lang="sq-AL" sz="1500" kern="1200" noProof="0" dirty="0"/>
        </a:p>
      </dsp:txBody>
      <dsp:txXfrm rot="-10800000">
        <a:off x="1213484" y="0"/>
        <a:ext cx="4507230" cy="710319"/>
      </dsp:txXfrm>
    </dsp:sp>
    <dsp:sp modelId="{A88AC075-68A2-498A-A02C-90CE79680587}">
      <dsp:nvSpPr>
        <dsp:cNvPr id="0" name=""/>
        <dsp:cNvSpPr/>
      </dsp:nvSpPr>
      <dsp:spPr>
        <a:xfrm rot="10800000">
          <a:off x="695817" y="710319"/>
          <a:ext cx="5542564" cy="710319"/>
        </a:xfrm>
        <a:prstGeom prst="trapezoid">
          <a:avLst>
            <a:gd name="adj" fmla="val 979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500" kern="1200" noProof="0" dirty="0" smtClean="0"/>
            <a:t>Mundësi për investime </a:t>
          </a:r>
          <a:endParaRPr lang="sq-AL" sz="1500" kern="1200" noProof="0" dirty="0"/>
        </a:p>
      </dsp:txBody>
      <dsp:txXfrm rot="-10800000">
        <a:off x="1665766" y="710319"/>
        <a:ext cx="3602666" cy="710319"/>
      </dsp:txXfrm>
    </dsp:sp>
    <dsp:sp modelId="{F46D6CA8-5B5A-4481-8490-B134977C05FA}">
      <dsp:nvSpPr>
        <dsp:cNvPr id="0" name=""/>
        <dsp:cNvSpPr/>
      </dsp:nvSpPr>
      <dsp:spPr>
        <a:xfrm rot="10800000">
          <a:off x="1391635" y="1420639"/>
          <a:ext cx="4150928" cy="710319"/>
        </a:xfrm>
        <a:prstGeom prst="trapezoid">
          <a:avLst>
            <a:gd name="adj" fmla="val 979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500" kern="1200" noProof="0" dirty="0" smtClean="0"/>
            <a:t>Investime të realizueshme</a:t>
          </a:r>
          <a:endParaRPr lang="sq-AL" sz="1500" kern="1200" noProof="0" dirty="0"/>
        </a:p>
      </dsp:txBody>
      <dsp:txXfrm rot="-10800000">
        <a:off x="2118048" y="1420639"/>
        <a:ext cx="2698103" cy="710319"/>
      </dsp:txXfrm>
    </dsp:sp>
    <dsp:sp modelId="{7267946F-37C6-41C5-9572-C901E1DBB2F7}">
      <dsp:nvSpPr>
        <dsp:cNvPr id="0" name=""/>
        <dsp:cNvSpPr/>
      </dsp:nvSpPr>
      <dsp:spPr>
        <a:xfrm rot="10800000">
          <a:off x="3932716" y="2122804"/>
          <a:ext cx="1855486" cy="698080"/>
        </a:xfrm>
        <a:prstGeom prst="trapezoid">
          <a:avLst>
            <a:gd name="adj" fmla="val 979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500" kern="1200" noProof="0" dirty="0" smtClean="0"/>
            <a:t>Inv. të qëndrueshme</a:t>
          </a:r>
          <a:endParaRPr lang="sq-AL" sz="1500" kern="1200" noProof="0" dirty="0"/>
        </a:p>
      </dsp:txBody>
      <dsp:txXfrm rot="-10800000">
        <a:off x="4257427" y="2122804"/>
        <a:ext cx="1206066" cy="698080"/>
      </dsp:txXfrm>
    </dsp:sp>
    <dsp:sp modelId="{F55B7FF6-35B0-439E-9431-4DD89190318B}">
      <dsp:nvSpPr>
        <dsp:cNvPr id="0" name=""/>
        <dsp:cNvSpPr/>
      </dsp:nvSpPr>
      <dsp:spPr>
        <a:xfrm rot="10800000">
          <a:off x="2068784" y="2129807"/>
          <a:ext cx="1917200" cy="710319"/>
        </a:xfrm>
        <a:prstGeom prst="trapezoid">
          <a:avLst>
            <a:gd name="adj" fmla="val 979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q-AL" sz="1500" kern="1200" noProof="0" dirty="0" smtClean="0"/>
            <a:t>Inv. të qëndrueshme</a:t>
          </a:r>
          <a:endParaRPr lang="sq-AL" sz="1500" kern="1200" noProof="0" dirty="0"/>
        </a:p>
      </dsp:txBody>
      <dsp:txXfrm rot="-10800000">
        <a:off x="2068784" y="2129807"/>
        <a:ext cx="1917200" cy="710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CF258-88ED-4769-A1CE-DA2653B11998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7D1B8-71E2-4D32-A5B8-2AC7A64EB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37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1C07-9CB4-44EE-BD10-1F7DD6A6652F}" type="datetime1">
              <a:rPr lang="en-US" smtClean="0"/>
              <a:t>9/29/2016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B9975-7FD2-4A53-AC9C-DD29641F56D2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29B1A-FC2A-4965-9E87-6BF4FC2B4D64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6C8AC-7926-4A71-B73C-7508F743D966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8C15-B17E-415A-9F4A-117E8BF26B44}" type="datetime1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8A7C1-8595-47EE-8173-965994B4C18C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220E4-4F18-427C-B12A-45995CFB3D72}" type="datetime1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31CE0-4E0B-4C99-9464-DAA30C88BA22}" type="datetime1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9B546-D213-4863-A0EB-A76A9BFB9F1F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3BEE6-E661-438C-A151-CB48E138321C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B5BEB-2F30-4D42-A17E-916FA725C3FD}" type="datetime1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C8161D-008B-4162-A186-DF05F0527003}" type="datetime1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IC Meeting 29 September 2016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D84689A-4219-40F9-B613-39EA6DE066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q-AL" b="1" dirty="0" smtClean="0"/>
              <a:t>Gjetjet</a:t>
            </a:r>
            <a:r>
              <a:rPr lang="en-US" b="1" dirty="0" smtClean="0"/>
              <a:t> </a:t>
            </a:r>
            <a:r>
              <a:rPr lang="sq-AL" b="1" dirty="0" smtClean="0"/>
              <a:t>dhe rekomandimet paraprake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2000" y="6235337"/>
            <a:ext cx="4800600" cy="381000"/>
          </a:xfrm>
        </p:spPr>
        <p:txBody>
          <a:bodyPr/>
          <a:lstStyle/>
          <a:p>
            <a:r>
              <a:rPr lang="sq-AL" dirty="0" smtClean="0"/>
              <a:t>Mbledhja e Këshillit të Investimeve, </a:t>
            </a:r>
            <a:r>
              <a:rPr lang="en-US" dirty="0" smtClean="0"/>
              <a:t>29 S</a:t>
            </a:r>
            <a:r>
              <a:rPr lang="sq-AL" dirty="0" smtClean="0"/>
              <a:t>htator</a:t>
            </a:r>
            <a:r>
              <a:rPr lang="en-US" dirty="0" smtClean="0"/>
              <a:t>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1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q-AL" sz="3800" b="1" dirty="0" smtClean="0">
                <a:latin typeface="Times New Roman" pitchFamily="18" charset="0"/>
                <a:cs typeface="Times New Roman" pitchFamily="18" charset="0"/>
              </a:rPr>
              <a:t>Identifikimi i boshllëqëve të kapaciteteve në sektorin e bujqësisë në Shqipëri</a:t>
            </a:r>
            <a:endParaRPr lang="sq-AL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sq-AL" sz="4200" dirty="0" smtClean="0"/>
              <a:t>Objektivi</a:t>
            </a:r>
            <a:r>
              <a:rPr lang="en-US" sz="4200" dirty="0" smtClean="0"/>
              <a:t> </a:t>
            </a:r>
            <a:r>
              <a:rPr lang="sq-AL" sz="4200" dirty="0" smtClean="0"/>
              <a:t>i</a:t>
            </a:r>
            <a:r>
              <a:rPr lang="en-US" sz="4200" dirty="0" smtClean="0"/>
              <a:t> </a:t>
            </a:r>
            <a:r>
              <a:rPr lang="sq-AL" sz="4200" dirty="0" smtClean="0"/>
              <a:t>analizës</a:t>
            </a:r>
            <a:endParaRPr lang="en-US" sz="4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 dirty="0" smtClean="0"/>
              <a:t>Mbledhja </a:t>
            </a:r>
            <a:r>
              <a:rPr lang="sq-AL" dirty="0"/>
              <a:t>e KI, </a:t>
            </a:r>
            <a:r>
              <a:rPr lang="en-US" dirty="0"/>
              <a:t>29 S</a:t>
            </a:r>
            <a:r>
              <a:rPr lang="sq-AL" dirty="0"/>
              <a:t>htator</a:t>
            </a:r>
            <a:r>
              <a:rPr lang="en-US" dirty="0"/>
              <a:t>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2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458200" cy="48768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sq-AL" sz="3000" dirty="0" smtClean="0"/>
              <a:t>Të vlerësojë situatën</a:t>
            </a:r>
            <a:r>
              <a:rPr lang="en-US" sz="3000" dirty="0" smtClean="0"/>
              <a:t>, t</a:t>
            </a:r>
            <a:r>
              <a:rPr lang="sq-AL" sz="3000" dirty="0" smtClean="0"/>
              <a:t>endencat</a:t>
            </a:r>
            <a:r>
              <a:rPr lang="en-US" sz="3000" dirty="0" smtClean="0"/>
              <a:t>, p</a:t>
            </a:r>
            <a:r>
              <a:rPr lang="sq-AL" sz="3000" dirty="0" smtClean="0"/>
              <a:t>er</a:t>
            </a:r>
            <a:r>
              <a:rPr lang="en-US" sz="3000" dirty="0" err="1" smtClean="0"/>
              <a:t>spe</a:t>
            </a:r>
            <a:r>
              <a:rPr lang="sq-AL" sz="3000" dirty="0" smtClean="0"/>
              <a:t>ktivat</a:t>
            </a:r>
            <a:r>
              <a:rPr lang="en-US" sz="3000" dirty="0" smtClean="0"/>
              <a:t> d</a:t>
            </a:r>
            <a:r>
              <a:rPr lang="sq-AL" sz="3000" dirty="0" smtClean="0"/>
              <a:t>he</a:t>
            </a:r>
            <a:r>
              <a:rPr lang="en-US" sz="3000" dirty="0" smtClean="0"/>
              <a:t> </a:t>
            </a:r>
            <a:r>
              <a:rPr lang="sq-AL" sz="3000" dirty="0" smtClean="0"/>
              <a:t>opinionet e operatorëve</a:t>
            </a:r>
            <a:r>
              <a:rPr lang="en-US" sz="3000" dirty="0" smtClean="0"/>
              <a:t> </a:t>
            </a:r>
            <a:r>
              <a:rPr lang="sq-AL" sz="3000" dirty="0" smtClean="0"/>
              <a:t>në</a:t>
            </a:r>
            <a:r>
              <a:rPr lang="en-US" sz="3000" dirty="0" smtClean="0"/>
              <a:t> </a:t>
            </a:r>
            <a:r>
              <a:rPr lang="sq-AL" sz="3000" dirty="0" smtClean="0"/>
              <a:t>zinxhirë të caktuar të vlerës</a:t>
            </a:r>
            <a:r>
              <a:rPr lang="en-US" sz="3000" dirty="0" smtClean="0"/>
              <a:t>: </a:t>
            </a:r>
            <a:r>
              <a:rPr lang="sq-AL" sz="3000" dirty="0" smtClean="0"/>
              <a:t>qumësht</a:t>
            </a:r>
            <a:r>
              <a:rPr lang="en-US" sz="3000" dirty="0" smtClean="0"/>
              <a:t>, m</a:t>
            </a:r>
            <a:r>
              <a:rPr lang="sq-AL" sz="3000" dirty="0" smtClean="0"/>
              <a:t>ish</a:t>
            </a:r>
            <a:r>
              <a:rPr lang="en-US" sz="3000" dirty="0" smtClean="0"/>
              <a:t>, </a:t>
            </a:r>
            <a:r>
              <a:rPr lang="sq-AL" sz="3000" dirty="0" smtClean="0"/>
              <a:t>f</a:t>
            </a:r>
            <a:r>
              <a:rPr lang="sq-AL" sz="3000" dirty="0" smtClean="0"/>
              <a:t>ruta - perime</a:t>
            </a:r>
            <a:r>
              <a:rPr lang="en-US" sz="3000" dirty="0" smtClean="0"/>
              <a:t> d</a:t>
            </a:r>
            <a:r>
              <a:rPr lang="sq-AL" sz="3000" dirty="0" smtClean="0"/>
              <a:t>he</a:t>
            </a:r>
            <a:r>
              <a:rPr lang="en-US" sz="3000" dirty="0" smtClean="0"/>
              <a:t> </a:t>
            </a:r>
            <a:r>
              <a:rPr lang="sq-AL" sz="3000" dirty="0" smtClean="0"/>
              <a:t>ulliri.</a:t>
            </a:r>
            <a:endParaRPr lang="en-US" sz="3000" dirty="0" smtClean="0"/>
          </a:p>
          <a:p>
            <a:pPr>
              <a:spcAft>
                <a:spcPts val="600"/>
              </a:spcAft>
            </a:pPr>
            <a:r>
              <a:rPr lang="sq-AL" sz="3000" dirty="0" smtClean="0"/>
              <a:t>Identifikojë</a:t>
            </a:r>
            <a:r>
              <a:rPr lang="en-US" sz="3000" dirty="0" smtClean="0"/>
              <a:t> </a:t>
            </a:r>
            <a:r>
              <a:rPr lang="sq-AL" sz="3000" dirty="0" smtClean="0"/>
              <a:t>kufizimet kryesore për zhvillim.</a:t>
            </a:r>
            <a:endParaRPr lang="en-US" sz="3000" dirty="0" smtClean="0"/>
          </a:p>
          <a:p>
            <a:pPr>
              <a:spcAft>
                <a:spcPts val="600"/>
              </a:spcAft>
            </a:pPr>
            <a:r>
              <a:rPr lang="sq-AL" sz="3000" dirty="0" smtClean="0"/>
              <a:t>Vlerësojë</a:t>
            </a:r>
            <a:r>
              <a:rPr lang="en-US" sz="3000" dirty="0" smtClean="0"/>
              <a:t> </a:t>
            </a:r>
            <a:r>
              <a:rPr lang="sq-AL" sz="3000" dirty="0" smtClean="0"/>
              <a:t>iniciativat e vazhdueshme të Asistencës Teknike për bujqësi</a:t>
            </a:r>
            <a:r>
              <a:rPr lang="en-US" sz="3000" dirty="0" smtClean="0"/>
              <a:t> </a:t>
            </a:r>
            <a:r>
              <a:rPr lang="sq-AL" sz="3000" dirty="0" smtClean="0"/>
              <a:t>dhe</a:t>
            </a:r>
            <a:r>
              <a:rPr lang="en-US" sz="3000" dirty="0" smtClean="0"/>
              <a:t> </a:t>
            </a:r>
            <a:r>
              <a:rPr lang="sq-AL" sz="3000" dirty="0" smtClean="0"/>
              <a:t>trajtimi i kufizimeve</a:t>
            </a:r>
            <a:r>
              <a:rPr lang="en-US" sz="3000" dirty="0" smtClean="0"/>
              <a:t>.</a:t>
            </a:r>
            <a:endParaRPr lang="en-US" sz="3000" dirty="0" smtClean="0"/>
          </a:p>
          <a:p>
            <a:pPr>
              <a:spcAft>
                <a:spcPts val="600"/>
              </a:spcAft>
            </a:pPr>
            <a:r>
              <a:rPr lang="sq-AL" sz="3000" dirty="0" smtClean="0"/>
              <a:t>Analizojë</a:t>
            </a:r>
            <a:r>
              <a:rPr lang="en-US" sz="3000" dirty="0" smtClean="0"/>
              <a:t> </a:t>
            </a:r>
            <a:r>
              <a:rPr lang="sq-AL" sz="3000" dirty="0" smtClean="0"/>
              <a:t>mësimet e nxjerra nga mjetet e Asistencave Teknike të mëparshme</a:t>
            </a:r>
            <a:r>
              <a:rPr lang="en-US" sz="3000" dirty="0" smtClean="0"/>
              <a:t> d</a:t>
            </a:r>
            <a:r>
              <a:rPr lang="sq-AL" sz="3000" dirty="0" smtClean="0"/>
              <a:t>he</a:t>
            </a:r>
            <a:r>
              <a:rPr lang="en-US" sz="3000" dirty="0" smtClean="0"/>
              <a:t> </a:t>
            </a:r>
            <a:r>
              <a:rPr lang="sq-AL" sz="3000" dirty="0" smtClean="0"/>
              <a:t>historitë e suksesit</a:t>
            </a:r>
            <a:r>
              <a:rPr lang="en-US" sz="3000" dirty="0" smtClean="0"/>
              <a:t> </a:t>
            </a:r>
            <a:r>
              <a:rPr lang="sq-AL" sz="3000" dirty="0" smtClean="0"/>
              <a:t>të investimeve të mbështetura</a:t>
            </a:r>
            <a:r>
              <a:rPr lang="en-US" sz="3000" dirty="0" smtClean="0"/>
              <a:t>.</a:t>
            </a:r>
            <a:endParaRPr lang="en-US" sz="3000" dirty="0" smtClean="0"/>
          </a:p>
          <a:p>
            <a:r>
              <a:rPr lang="sq-AL" sz="3000" dirty="0" smtClean="0"/>
              <a:t>Parashtrojë propozime për Instrumentin e Asistencës Teknike të BERZH për Bujqësinë</a:t>
            </a:r>
            <a:r>
              <a:rPr lang="en-US" sz="3000" dirty="0" smtClean="0"/>
              <a:t>.</a:t>
            </a:r>
            <a:endParaRPr lang="en-US" sz="3000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/>
              <a:t>Tendecat kryesore në bujqësi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 dirty="0" smtClean="0"/>
              <a:t>Mbledhja </a:t>
            </a:r>
            <a:r>
              <a:rPr lang="sq-AL" dirty="0"/>
              <a:t>e KI, </a:t>
            </a:r>
            <a:r>
              <a:rPr lang="en-US" dirty="0"/>
              <a:t>29 S</a:t>
            </a:r>
            <a:r>
              <a:rPr lang="sq-AL" dirty="0"/>
              <a:t>htator</a:t>
            </a:r>
            <a:r>
              <a:rPr lang="en-US" dirty="0"/>
              <a:t>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3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q-AL" dirty="0" smtClean="0"/>
              <a:t>Zgjerimi</a:t>
            </a:r>
            <a:r>
              <a:rPr lang="en-US" dirty="0" smtClean="0"/>
              <a:t> </a:t>
            </a:r>
            <a:r>
              <a:rPr lang="sq-AL" dirty="0" smtClean="0"/>
              <a:t>në shumicën e nën</a:t>
            </a:r>
            <a:r>
              <a:rPr lang="en-US" dirty="0" smtClean="0"/>
              <a:t>-se</a:t>
            </a:r>
            <a:r>
              <a:rPr lang="sq-AL" dirty="0" smtClean="0"/>
              <a:t>k</a:t>
            </a:r>
            <a:r>
              <a:rPr lang="en-US" dirty="0" smtClean="0"/>
              <a:t>tor</a:t>
            </a:r>
            <a:r>
              <a:rPr lang="sq-AL" dirty="0" smtClean="0"/>
              <a:t>ëve</a:t>
            </a:r>
            <a:r>
              <a:rPr lang="en-US" dirty="0" smtClean="0"/>
              <a:t> </a:t>
            </a:r>
            <a:r>
              <a:rPr lang="sq-AL" dirty="0" smtClean="0"/>
              <a:t>me</a:t>
            </a:r>
            <a:r>
              <a:rPr lang="en-US" dirty="0" smtClean="0"/>
              <a:t> </a:t>
            </a:r>
            <a:r>
              <a:rPr lang="sq-AL" dirty="0" smtClean="0"/>
              <a:t>një potencial të sprovuar në eksport</a:t>
            </a:r>
            <a:r>
              <a:rPr lang="en-US" dirty="0" smtClean="0"/>
              <a:t>; </a:t>
            </a:r>
            <a:r>
              <a:rPr lang="sq-AL" dirty="0" smtClean="0"/>
              <a:t>rritje të moderuar </a:t>
            </a:r>
            <a:r>
              <a:rPr lang="en-US" dirty="0" smtClean="0"/>
              <a:t>d</a:t>
            </a:r>
            <a:r>
              <a:rPr lang="sq-AL" dirty="0" smtClean="0"/>
              <a:t>he</a:t>
            </a:r>
            <a:r>
              <a:rPr lang="en-US" dirty="0" smtClean="0"/>
              <a:t> </a:t>
            </a:r>
            <a:r>
              <a:rPr lang="sq-AL" dirty="0" smtClean="0"/>
              <a:t>konsolidimi i tregjeve të brendshme</a:t>
            </a:r>
            <a:endParaRPr lang="en-US" dirty="0" smtClean="0"/>
          </a:p>
          <a:p>
            <a:r>
              <a:rPr lang="sq-AL" dirty="0" smtClean="0"/>
              <a:t>Konsolidimi</a:t>
            </a:r>
            <a:r>
              <a:rPr lang="en-US" dirty="0" smtClean="0"/>
              <a:t> </a:t>
            </a:r>
            <a:r>
              <a:rPr lang="sq-AL" dirty="0" smtClean="0"/>
              <a:t>i aktorëve kryesorë në përpunimin e ushqimit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sq-AL" dirty="0" smtClean="0"/>
              <a:t>Zgjerimi i moderuar i kompanive të nivelit të dytë të përpunimit të ushqimit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sq-AL" dirty="0" smtClean="0"/>
              <a:t>Nxitësit në prodhimin primar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en-US" dirty="0" smtClean="0"/>
              <a:t>) </a:t>
            </a:r>
            <a:r>
              <a:rPr lang="sq-AL" dirty="0" smtClean="0"/>
              <a:t>intensiteti i rritur i kapitalit</a:t>
            </a:r>
            <a:r>
              <a:rPr lang="en-US" dirty="0" smtClean="0"/>
              <a:t>, </a:t>
            </a:r>
            <a:r>
              <a:rPr lang="en-US" dirty="0" smtClean="0"/>
              <a:t>ii) </a:t>
            </a:r>
            <a:r>
              <a:rPr lang="sq-AL" dirty="0" smtClean="0"/>
              <a:t>integrimi vertikal</a:t>
            </a:r>
            <a:r>
              <a:rPr lang="en-US" dirty="0" smtClean="0"/>
              <a:t>, </a:t>
            </a:r>
            <a:r>
              <a:rPr lang="en-US" dirty="0" smtClean="0"/>
              <a:t>iii) </a:t>
            </a:r>
            <a:r>
              <a:rPr lang="sq-AL" dirty="0" smtClean="0"/>
              <a:t>diversifikimi</a:t>
            </a:r>
            <a:r>
              <a:rPr lang="en-US" dirty="0" smtClean="0"/>
              <a:t> </a:t>
            </a:r>
            <a:r>
              <a:rPr lang="sq-AL" dirty="0" smtClean="0"/>
              <a:t>i</a:t>
            </a:r>
            <a:r>
              <a:rPr lang="en-US" dirty="0" smtClean="0"/>
              <a:t> </a:t>
            </a:r>
            <a:r>
              <a:rPr lang="sq-AL" dirty="0" smtClean="0"/>
              <a:t>bizneseve multi-sektoriale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7"/>
            <a:ext cx="8686800" cy="1020763"/>
          </a:xfrm>
        </p:spPr>
        <p:txBody>
          <a:bodyPr>
            <a:normAutofit fontScale="90000"/>
          </a:bodyPr>
          <a:lstStyle/>
          <a:p>
            <a:r>
              <a:rPr lang="sq-AL" dirty="0" smtClean="0"/>
              <a:t>Opinionet e aktorëve të </a:t>
            </a:r>
            <a:r>
              <a:rPr lang="sq-AL" dirty="0" smtClean="0"/>
              <a:t>Zinxhirit të Vlerës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 dirty="0" smtClean="0"/>
              <a:t>Mbledhja </a:t>
            </a:r>
            <a:r>
              <a:rPr lang="sq-AL" dirty="0"/>
              <a:t>e KI, </a:t>
            </a:r>
            <a:r>
              <a:rPr lang="en-US" dirty="0"/>
              <a:t>29 S</a:t>
            </a:r>
            <a:r>
              <a:rPr lang="sq-AL" dirty="0"/>
              <a:t>htator</a:t>
            </a:r>
            <a:r>
              <a:rPr lang="en-US" dirty="0"/>
              <a:t>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4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610600" cy="4602163"/>
          </a:xfrm>
        </p:spPr>
        <p:txBody>
          <a:bodyPr>
            <a:normAutofit/>
          </a:bodyPr>
          <a:lstStyle/>
          <a:p>
            <a:r>
              <a:rPr lang="sq-AL" dirty="0" smtClean="0"/>
              <a:t>Perspektivat pozitive në zonat e përz</a:t>
            </a:r>
            <a:r>
              <a:rPr lang="sq-AL" dirty="0" smtClean="0"/>
              <a:t>gjedhura</a:t>
            </a:r>
            <a:r>
              <a:rPr lang="en-US" dirty="0" smtClean="0"/>
              <a:t> </a:t>
            </a:r>
            <a:r>
              <a:rPr lang="sq-AL" dirty="0" smtClean="0"/>
              <a:t>të </a:t>
            </a:r>
            <a:r>
              <a:rPr lang="sq-AL" dirty="0"/>
              <a:t>prodhimit të fruta-perimeve të </a:t>
            </a:r>
            <a:r>
              <a:rPr lang="sq-AL" dirty="0" smtClean="0"/>
              <a:t>freskëta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sq-AL" dirty="0" smtClean="0"/>
              <a:t>Kufizime strukturore të zgjerimit në prodhimin blegtorial</a:t>
            </a:r>
            <a:r>
              <a:rPr lang="en-US" dirty="0" smtClean="0"/>
              <a:t>, </a:t>
            </a:r>
            <a:r>
              <a:rPr lang="sq-AL" dirty="0" smtClean="0"/>
              <a:t>me perspektiva të ndryshme sipas nën-sektorëve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sq-AL" dirty="0" smtClean="0"/>
              <a:t>Fazë kritike e arritur në zinxhirin tradicionalisht të fortë të vlerës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Ne</a:t>
            </a:r>
            <a:r>
              <a:rPr lang="sq-AL" dirty="0" smtClean="0"/>
              <a:t>voja</a:t>
            </a:r>
            <a:r>
              <a:rPr lang="en-US" dirty="0" smtClean="0"/>
              <a:t> </a:t>
            </a:r>
            <a:r>
              <a:rPr lang="sq-AL" dirty="0" smtClean="0"/>
              <a:t>për t</a:t>
            </a:r>
            <a:r>
              <a:rPr lang="en-US" dirty="0" smtClean="0"/>
              <a:t>’u </a:t>
            </a:r>
            <a:r>
              <a:rPr lang="en-US" dirty="0" err="1" smtClean="0"/>
              <a:t>fokusuar</a:t>
            </a:r>
            <a:r>
              <a:rPr lang="en-US" dirty="0" smtClean="0"/>
              <a:t> n</a:t>
            </a:r>
            <a:r>
              <a:rPr lang="sq-AL" dirty="0" smtClean="0"/>
              <a:t>ë propozime të kualifikuara investimesh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sq-AL" dirty="0" smtClean="0"/>
              <a:t>Kufizimet Kryesore Jo-Financiare: Çështje të Zinxhirit të Vlerës</a:t>
            </a:r>
            <a:endParaRPr lang="sq-A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Mbledhj</a:t>
            </a:r>
            <a:r>
              <a:rPr lang="sq-AL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e KI, 29 </a:t>
            </a:r>
            <a:r>
              <a:rPr lang="en-US" dirty="0" err="1" smtClean="0"/>
              <a:t>Shtator</a:t>
            </a:r>
            <a:r>
              <a:rPr lang="en-US" dirty="0" smtClean="0"/>
              <a:t>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5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34400" cy="4602163"/>
          </a:xfrm>
        </p:spPr>
        <p:txBody>
          <a:bodyPr>
            <a:normAutofit lnSpcReduction="10000"/>
          </a:bodyPr>
          <a:lstStyle/>
          <a:p>
            <a:r>
              <a:rPr lang="sq-AL" dirty="0" smtClean="0"/>
              <a:t>Pajtueshmëri e kufizuar e prodhimit parësor me karakteristikat e kërkuara: i) standartet e cilësisë dhe sigurisë, ii) prurje të mjaftueshme, iii) siguria e çmimit. </a:t>
            </a:r>
          </a:p>
          <a:p>
            <a:r>
              <a:rPr lang="sq-AL" dirty="0" smtClean="0"/>
              <a:t>Fragmentizimi i prodhimit parësor dhe problematikat e zhvillimit të shoqërive.</a:t>
            </a:r>
          </a:p>
          <a:p>
            <a:r>
              <a:rPr lang="sq-AL" dirty="0" smtClean="0"/>
              <a:t>Vështirësi të mëdha në përcaktimin dhe zbatimin e marrëveshjeve ndërmjet aktorëve të zinxhirit. </a:t>
            </a:r>
          </a:p>
          <a:p>
            <a:r>
              <a:rPr lang="sq-AL" dirty="0" smtClean="0"/>
              <a:t>Nevojë për informacion dhe orientim më të mirë të tregut.</a:t>
            </a:r>
          </a:p>
          <a:p>
            <a:r>
              <a:rPr lang="sq-AL" dirty="0" smtClean="0"/>
              <a:t>Nevojë për ndihmë teknike më cilësore, të fokusuar dhe të pavarur për agrobizneset. </a:t>
            </a:r>
            <a:endParaRPr lang="sq-AL" dirty="0" smtClean="0"/>
          </a:p>
        </p:txBody>
      </p:sp>
    </p:spTree>
    <p:extLst>
      <p:ext uri="{BB962C8B-B14F-4D97-AF65-F5344CB8AC3E}">
        <p14:creationId xmlns:p14="http://schemas.microsoft.com/office/powerpoint/2010/main" val="15669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0704" cy="1096962"/>
          </a:xfrm>
        </p:spPr>
        <p:txBody>
          <a:bodyPr>
            <a:normAutofit fontScale="90000"/>
          </a:bodyPr>
          <a:lstStyle/>
          <a:p>
            <a:r>
              <a:rPr lang="sq-AL" dirty="0" smtClean="0"/>
              <a:t>Kufizimet Kryesore Jo-Financiare: Aspektet Institucionale</a:t>
            </a:r>
            <a:endParaRPr lang="sq-A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Mbledhja</a:t>
            </a:r>
            <a:r>
              <a:rPr lang="en-US" dirty="0"/>
              <a:t> e KI, 29 </a:t>
            </a:r>
            <a:r>
              <a:rPr lang="en-US" dirty="0" err="1"/>
              <a:t>Shtator</a:t>
            </a:r>
            <a:r>
              <a:rPr lang="en-US" dirty="0"/>
              <a:t>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6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74904" y="1905000"/>
            <a:ext cx="8534400" cy="4602163"/>
          </a:xfrm>
        </p:spPr>
        <p:txBody>
          <a:bodyPr>
            <a:normAutofit/>
          </a:bodyPr>
          <a:lstStyle/>
          <a:p>
            <a:r>
              <a:rPr lang="sq-AL" dirty="0" smtClean="0"/>
              <a:t>Ndryshimet e shpeshta të kuadrit ligjor, politik dhe institucional. </a:t>
            </a:r>
          </a:p>
          <a:p>
            <a:pPr marL="0" indent="0">
              <a:buNone/>
            </a:pPr>
            <a:endParaRPr lang="sq-AL" dirty="0" smtClean="0"/>
          </a:p>
          <a:p>
            <a:r>
              <a:rPr lang="sq-AL" dirty="0" smtClean="0"/>
              <a:t>Vështirësi për të bashkërenduar proçesin afatgjatë të ngritjes institucionale me nevojat operative në afat të shkurtër dhe të mesëm. </a:t>
            </a:r>
          </a:p>
          <a:p>
            <a:pPr marL="0" indent="0">
              <a:buNone/>
            </a:pPr>
            <a:endParaRPr lang="sq-AL" dirty="0" smtClean="0"/>
          </a:p>
          <a:p>
            <a:r>
              <a:rPr lang="sq-AL" dirty="0" smtClean="0"/>
              <a:t>Përputhje e pjesshme midis politikave dhe kuadrit ligjor dhe institucional.</a:t>
            </a:r>
            <a:endParaRPr lang="sq-AL" dirty="0" smtClean="0"/>
          </a:p>
        </p:txBody>
      </p:sp>
    </p:spTree>
    <p:extLst>
      <p:ext uri="{BB962C8B-B14F-4D97-AF65-F5344CB8AC3E}">
        <p14:creationId xmlns:p14="http://schemas.microsoft.com/office/powerpoint/2010/main" val="237012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447" y="152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sq-AL" dirty="0" smtClean="0"/>
              <a:t>Ndikimi i kufizimeve dhe Funksioni i Asistencës Teknike</a:t>
            </a:r>
            <a:endParaRPr lang="sq-AL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914400" y="6400800"/>
            <a:ext cx="3962400" cy="457200"/>
          </a:xfrm>
        </p:spPr>
        <p:txBody>
          <a:bodyPr/>
          <a:lstStyle/>
          <a:p>
            <a:r>
              <a:rPr lang="en-US" dirty="0" err="1"/>
              <a:t>Mbledhja</a:t>
            </a:r>
            <a:r>
              <a:rPr lang="en-US" dirty="0"/>
              <a:t> e KI, 29 </a:t>
            </a:r>
            <a:r>
              <a:rPr lang="en-US" dirty="0" err="1"/>
              <a:t>Shtator</a:t>
            </a:r>
            <a:r>
              <a:rPr lang="en-US" dirty="0"/>
              <a:t> 2016</a:t>
            </a:r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7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198054" y="1400286"/>
            <a:ext cx="8534400" cy="2362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q-AL" sz="3000" dirty="0" smtClean="0"/>
              <a:t>Asistenca Teknike ndaj agrobizneseve duhet te kontribuojë në reduktimin e hendekut ndërmjet nevojave për investime dhe investime të qëndrueshme </a:t>
            </a:r>
            <a:endParaRPr lang="sq-AL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907225810"/>
              </p:ext>
            </p:extLst>
          </p:nvPr>
        </p:nvGraphicFramePr>
        <p:xfrm>
          <a:off x="990600" y="3318641"/>
          <a:ext cx="6934200" cy="353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858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221186"/>
            <a:ext cx="3962400" cy="457200"/>
          </a:xfrm>
        </p:spPr>
        <p:txBody>
          <a:bodyPr/>
          <a:lstStyle/>
          <a:p>
            <a:r>
              <a:rPr lang="en-US" dirty="0" err="1"/>
              <a:t>Mbledhja</a:t>
            </a:r>
            <a:r>
              <a:rPr lang="en-US" dirty="0"/>
              <a:t> e KI, 29 </a:t>
            </a:r>
            <a:r>
              <a:rPr lang="en-US" dirty="0" err="1"/>
              <a:t>Shtator</a:t>
            </a:r>
            <a:r>
              <a:rPr lang="en-US" dirty="0"/>
              <a:t> </a:t>
            </a:r>
            <a:r>
              <a:rPr lang="en-US" dirty="0" smtClean="0"/>
              <a:t>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4689A-4219-40F9-B613-39EA6DE06620}" type="slidenum">
              <a:rPr lang="en-US" smtClean="0"/>
              <a:t>8</a:t>
            </a:fld>
            <a:r>
              <a:rPr lang="en-US" dirty="0" smtClean="0"/>
              <a:t>/8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590801"/>
            <a:ext cx="8382000" cy="1904999"/>
          </a:xfrm>
        </p:spPr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sq-AL" sz="4400" dirty="0"/>
              <a:t>Faleminderit për vëmendjen dhe kontributin tuaj në dialog! </a:t>
            </a:r>
            <a:r>
              <a:rPr lang="en-US" sz="4400" dirty="0" smtClean="0"/>
              <a:t> 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286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1453</TotalTime>
  <Words>508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Franklin Gothic Book</vt:lpstr>
      <vt:lpstr>Perpetua</vt:lpstr>
      <vt:lpstr>Times New Roman</vt:lpstr>
      <vt:lpstr>Wingdings 2</vt:lpstr>
      <vt:lpstr>Equity</vt:lpstr>
      <vt:lpstr>Identifikimi i boshllëqëve të kapaciteteve në sektorin e bujqësisë në Shqipëri</vt:lpstr>
      <vt:lpstr>Objektivi i analizës</vt:lpstr>
      <vt:lpstr>Tendecat kryesore në bujqësi</vt:lpstr>
      <vt:lpstr>Opinionet e aktorëve të Zinxhirit të Vlerës</vt:lpstr>
      <vt:lpstr>Kufizimet Kryesore Jo-Financiare: Çështje të Zinxhirit të Vlerës</vt:lpstr>
      <vt:lpstr>Kufizimet Kryesore Jo-Financiare: Aspektet Institucionale</vt:lpstr>
      <vt:lpstr>Ndikimi i kufizimeve dhe Funksioni i Asistencës Teknike</vt:lpstr>
      <vt:lpstr>PowerPoint Presentation</vt:lpstr>
    </vt:vector>
  </TitlesOfParts>
  <Company>BASTARDS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GERMAN</dc:creator>
  <cp:lastModifiedBy>Elisa Lula</cp:lastModifiedBy>
  <cp:revision>52</cp:revision>
  <dcterms:created xsi:type="dcterms:W3CDTF">2016-09-27T14:03:56Z</dcterms:created>
  <dcterms:modified xsi:type="dcterms:W3CDTF">2016-09-29T09:01:31Z</dcterms:modified>
</cp:coreProperties>
</file>